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72" r:id="rId7"/>
    <p:sldId id="273" r:id="rId8"/>
    <p:sldId id="274" r:id="rId9"/>
    <p:sldId id="271" r:id="rId10"/>
    <p:sldId id="275" r:id="rId11"/>
    <p:sldId id="258" r:id="rId12"/>
    <p:sldId id="259" r:id="rId13"/>
    <p:sldId id="260" r:id="rId14"/>
    <p:sldId id="276" r:id="rId15"/>
    <p:sldId id="261" r:id="rId16"/>
    <p:sldId id="262" r:id="rId17"/>
    <p:sldId id="263" r:id="rId18"/>
    <p:sldId id="277" r:id="rId19"/>
    <p:sldId id="278" r:id="rId20"/>
    <p:sldId id="264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0073" autoAdjust="0"/>
    <p:restoredTop sz="94665"/>
  </p:normalViewPr>
  <p:slideViewPr>
    <p:cSldViewPr snapToGrid="0">
      <p:cViewPr>
        <p:scale>
          <a:sx n="66" d="100"/>
          <a:sy n="66" d="100"/>
        </p:scale>
        <p:origin x="190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12:21:02.808"/>
    </inkml:context>
    <inkml:brush xml:id="br0">
      <inkml:brushProperty name="width" value="0.21167" units="cm"/>
      <inkml:brushProperty name="height" value="0.21167" units="cm"/>
      <inkml:brushProperty name="color" value="#E71224"/>
    </inkml:brush>
  </inkml:definitions>
  <inkml:trace contextRef="#ctx0" brushRef="#br0">0 1 24575,'639'0'0,"-619"1"0,0 1 0,0 0 0,-1 2 0,1 0 0,-1 2 0,0 0 0,0 1 0,28 14 0,-8 1 0,0 1 0,60 49 0,-83-57 0,0 1 0,0 1 0,-2 0 0,0 1 0,-1 1 0,11 21 0,31 43 0,-47-71 0,0 1 0,-1 0 0,0 1 0,5 16 0,10 20 0,5 7 0,-13-26 0,37 60 0,-45-82 0,0 0 0,-1 0 0,-1 1 0,0 0 0,0 0 0,-1 0 0,0 1 0,0-1 0,0 14 0,0 8 0,-4 56 0,0-58 0,1 1 0,5 39 0,8 21 0,1 168 0,-15 707 0,1-951 0,1 0 0,0 0 0,2 0 0,-1 0 0,2 0 0,0 0 0,1-1 0,0 0 0,1 0 0,1 0 0,0-1 0,15 22 0,-15-26 0,1 0 0,0-1 0,0 1 0,1-2 0,0 1 0,0-1 0,0 0 0,1-1 0,0-1 0,1 1 0,-1-1 0,1-1 0,0 0 0,0-1 0,0 0 0,0 0 0,14 1 0,85 11 0,-59-7 0,81 3 0,176-12 0,-319 2 0,0 1 0,1 0 0,-1 1 0,1 0 0,-1 0 0,1 1 0,-18 10 0,-23 8 0,21-8 0,0 0 0,1 2 0,1 1 0,-36 28 0,-18 12 0,-102 68 0,171-112 0,0 0 0,1 1 0,0 0 0,1 1 0,1 0 0,1 1 0,0 0 0,1 1 0,-12 34 0,9-14 0,2 1 0,1 0 0,-4 66 0,8 117 0,4-186 0,1-23 0,0-1 0,0 0 0,1 0 0,1 0 0,0 0 0,0 0 0,1 0 0,0-1 0,1 1 0,8 12 0,8 7 0,45 53 0,-44-57 0,-1 1 0,24 37 0,-26-31 0,1 0 0,2-2 0,30 33 0,-9-9 0,-1 2 0,-4 2 0,34 67 0,-61-102 0,-1 1 0,-1 0 0,-1 0 0,6 31 0,4 15 0,-11-45 0,-2 0 0,-1 1 0,2 43 0,-7 86 0,-2-62 0,3-74 0,1 39 0,-3 1 0,-16 96 0,13-130 0,2-9 0,-1 1 0,0 0 0,-12 26 0,-74 180 0,34-97 0,49-112 0,-1 1 0,0-1 0,-1-1 0,0 1 0,-1-1 0,-1-1 0,0 0 0,-17 15 0,-6 3 0,25-22 0,0 0 0,0-1 0,-1 0 0,-16 10 0,-2-3 0,-2-1 0,1 0 0,-2-3 0,0 0 0,0-2 0,-1-2 0,0 0 0,0-3 0,0 0 0,-39-2 0,-732-4 0,778 1 42,-1-2 1,-38-8-1,-12-3-1534,48 12-5334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13:04:44.381"/>
    </inkml:context>
    <inkml:brush xml:id="br0">
      <inkml:brushProperty name="width" value="0.21167" units="cm"/>
      <inkml:brushProperty name="height" value="0.21167" units="cm"/>
      <inkml:brushProperty name="color" value="#E71224"/>
    </inkml:brush>
  </inkml:definitions>
  <inkml:trace contextRef="#ctx0" brushRef="#br0">1 2 24575,'137'-1'0,"149"3"0,-230 4 0,-1 2 0,102 30 0,-90-21 0,-16 0 0,0 2 0,-1 2 0,92 56 0,-139-76 0,38 21 0,0 2 0,-2 1 0,-1 2 0,62 57 0,152 149 0,-176-168 0,-14-13 0,29 26 0,-69-56 0,1-1 0,1-1 0,1-2 0,0 0 0,29 14 0,3 1 0,-2 3 0,80 68 0,-98-74 0,82 56 0,-61-44 0,-26-20 0,0 2 0,50 49 0,-25-16 0,41 48 0,-74-77 0,22 31 0,0-1 0,-38-49 0,1 0 0,-2 1 0,1 0 0,-1 0 0,-1 1 0,0-1 0,9 23 0,-6-7 0,24 45 0,-22-49 0,0 0 0,-2 1 0,7 25 0,23 66 0,-27-83 0,-1 0 0,12 56 0,-11-11 0,-3 1 0,-2 78 0,-6-47 0,0-4 0,-15 119 0,5-144 0,-20 118 0,26-187 0,-18 87 0,-51 142 0,13-62 0,17-47 0,23-69 0,-22 113 0,24-85 0,5-33 0,-7 76 0,7 22 0,-5 119 0,18 258 0,0-496 0,1 1 0,1-1 0,3 0 0,12 48 0,-8-58 0,1 0 0,2-1 0,0-1 0,30 41 0,-15-23 0,-21-30 0,1-1 0,0 1 0,1-1 0,0 0 0,0-1 0,1 0 0,1-1 0,-1 0 0,1 0 0,0-1 0,1-1 0,0 0 0,0-1 0,18 6 0,10-1 0,0-2 0,79 5 0,84-11 0,-119-3 0,-39-1 0,58-11 0,-58 7 0,55-2 0,-31 8 0,-95-1 0,-1 2 0,0 1 0,0 1 0,0 1 0,1 1 0,0 1 0,0 2 0,1 1 0,-39 18 0,36-12 0,-5 4 0,0-1 0,-1-3 0,-48 16 0,62-25 0,1 1 0,-1 0 0,1 2 0,-20 12 0,30-16 0,0 1 0,0 0 0,1 1 0,0 0 0,1 0 0,-1 1 0,1 0 0,1 0 0,-11 18 0,-48 114 0,42-86 0,14-29 0,2 0 0,0 0 0,1 1 0,2 0 0,1 0 0,1 0 0,1 1 0,1-1 0,1 0 0,7 40 0,-4-48 0,1 1 0,1-2 0,1 1 0,0-1 0,1 0 0,0 0 0,2-1 0,0 0 0,1-1 0,0 0 0,2 0 0,-1-2 0,2 1 0,-1-2 0,2 0 0,18 12 0,8 5 0,2-3 0,61 30 0,-7-12 0,113 73 0,-173-93 0,-1 1 0,-1 3 0,-1 0 0,-1 2 0,51 64 0,-11-2 0,89 119 0,-147-187 0,-1 1 0,-1 0 0,13 35 0,2 6 0,8 17 0,-4 1 0,42 170 0,93 324 0,-136-471 0,-4 2 0,15 130 0,-7 263 0,-33 2 0,-3-274 0,0-196 0,-2 0 0,-1 0 0,-13 54 0,-40 92 0,14-48 0,-9 5 0,22-66 0,2-13 0,-1-2 0,-3-1 0,-71 92 0,25-37 0,46-64 0,-2-2 0,-2-1 0,-1-2 0,-2-2 0,-70 54 0,-71 38 0,-304 167 0,392-253 0,-100 33 0,5-2 0,145-60 0,-1-2 0,0-1 0,-48 6 0,37-8 0,-72 25 0,86-24 0,-1-2 0,0-2 0,-47 4 0,-55 12 0,-48 10 0,160-30 0,-1-1 0,-42-1 0,45-2 0,0 1 0,0 1 0,-30 7 0,3 4 0,-1-2 0,0-2 0,-91 2 0,-42-12-1365,167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F2D2D-1AE5-4AD0-8012-E0D624164EE6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EB009-E8C1-41F0-86DB-6AC3A60C7D2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7975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EB009-E8C1-41F0-86DB-6AC3A60C7D2D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57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29364-9EF1-B093-5281-EC884E695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106E63C-2C5F-1032-19BB-20528BC97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B9E52DA-2670-E81C-81AD-00A3E319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CEA0EDF-A680-4E47-3EB9-62EC7552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4579A4A-7CE2-F691-9D0F-F2ACDE14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581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02D3F7-886A-F039-3822-B83839F1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47F8D09-E098-FC74-F4A2-A70DAAF2E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ACCA1E7-4D11-815A-8343-90BFFB49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E9F5A99-41BA-A6D6-8F2D-13A3457A9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DA1526B-F6AC-C867-E2DD-D26D86A9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882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91A1558C-30A1-B7D5-4106-DD9483428D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2567112-F206-00A5-633B-F0D0EDA4B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3E614E1-18DA-5810-A9A8-05E9C128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8CC13A8-B7A5-0EFA-DA20-6EAFFA36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00E321E-4EFC-58C1-EAA8-32A0BBC6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352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B5592-ACEE-9521-152F-1714D909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6D8801C-CF11-E3F8-FF09-22BE01B06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09C38A4-4621-4883-B073-02C570A5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8F8FACB-EF3C-36EA-A720-2715B484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029F9A-5E57-3797-FAF8-D5B81DF1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539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08B7B-F023-A5DE-0420-55CB0417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359371A-A958-A36D-DBB0-931F710A0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2B3A499-79A1-8B1F-6C71-AB87AFFE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E7A492C-FED9-D755-98C7-D6B045B07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F5A5586-3EE0-F7B0-A631-A732E98D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278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B24B1-975A-36F7-E5D4-92989109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1847B44-C6BA-CB2C-5B1C-0B2942D90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99457C1-A971-6A55-2C71-2D5BA2290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0581336-B9D4-6F01-6FFA-E766212E3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59090D2-684C-9B95-B11A-18584634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8E6F4FD-4801-69C4-9637-FE4FEF93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842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F62464-4698-1368-B02D-CDF9BE2C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187CD74-181E-372C-0B70-C8450130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7BDC278-0DF2-1C5E-9A9B-ADBBF27FC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C044869B-CF01-5D4D-AACC-89EA433E2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BFB4AF0-598B-12EE-F2A3-6313284BDE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113924BB-5925-A56F-F306-EC1678D6C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B474696-A600-C7F0-D5A9-BA8CC5867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8C85FD54-F070-78A6-B837-39CD2BC6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2806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43A50-79EF-F074-F2FB-1E0F36A3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65D6AFBE-6A90-8258-F13E-B75FAA2D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D4B3860-8C31-E1D6-5880-FD057BAE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7B49BEE-AA3F-A5F8-1F86-587036E3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557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3241E1A-0F55-0D5A-F045-00D9C71B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50219E3-4A1A-A3C5-9DA2-C1935DABE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5E74493-E63C-70B3-99D0-F386A6EE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514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643BF-77C6-0D47-D558-17488922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A9386E7-25FE-5706-F9B4-F01D9EB63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99D487F-6A81-4BB1-41DA-4992B34DF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2B84414-431A-13C4-A45E-5EEA6C6E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FA96C4A-612E-D8D0-E76A-2C3B24F57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3FDF15A-158E-0B42-FBEE-F547EB70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7186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1C315-8E45-5320-6F88-408D4AB6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97C6DD63-3224-DB48-4A2B-461CEAD0B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8857CB3-CEBB-ECCD-9970-CC235F0DB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D33DCEA-881C-0479-2E56-95EF11C0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6A4B2CA-66A6-66D1-AFF7-39BF8271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FEAD64C-C19C-C3F8-B59E-D5BCF175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2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ED8C5795-494F-67AE-6783-520AE508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983AD34-F4AD-6B24-019E-D127FE239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985B749-52A6-E3A8-492C-C9E1DAD25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7DB6DE-4971-49E0-810D-B0A6C3799720}" type="datetimeFigureOut">
              <a:rPr lang="da-DK" smtClean="0"/>
              <a:t>20-11-2025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4BC3A05-24D9-E26E-725B-B7CCD6931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EB0605E-2090-2F1C-F13C-F087C8EE0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C84309-B902-48F9-9E18-37B441D0030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016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fference between Coding and Programming | Difference Between">
            <a:extLst>
              <a:ext uri="{FF2B5EF4-FFF2-40B4-BE49-F238E27FC236}">
                <a16:creationId xmlns:a16="http://schemas.microsoft.com/office/drawing/2014/main" id="{156D06B6-7ECC-D7DF-DCA0-ED090FD2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44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DA50EDA-5299-1ECB-FFA8-BB17479D3649}"/>
              </a:ext>
            </a:extLst>
          </p:cNvPr>
          <p:cNvSpPr txBox="1"/>
          <p:nvPr/>
        </p:nvSpPr>
        <p:spPr>
          <a:xfrm>
            <a:off x="435309" y="874248"/>
            <a:ext cx="4023360" cy="1399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OLA 4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4D30946F-2173-09E2-15AE-FD768FD37937}"/>
              </a:ext>
            </a:extLst>
          </p:cNvPr>
          <p:cNvSpPr txBox="1"/>
          <p:nvPr/>
        </p:nvSpPr>
        <p:spPr>
          <a:xfrm>
            <a:off x="342623" y="2543627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solidFill>
                  <a:schemeClr val="bg1"/>
                </a:solidFill>
              </a:rPr>
              <a:t>MARIE, OLIVER, DANIEL OG TYRESE 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73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107504B-1E7A-458B-BC07-82E72786C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7" y="1412240"/>
            <a:ext cx="11576906" cy="50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DAB68636-A812-3D3D-51ED-CD4E6B769BDA}"/>
              </a:ext>
            </a:extLst>
          </p:cNvPr>
          <p:cNvSpPr txBox="1"/>
          <p:nvPr/>
        </p:nvSpPr>
        <p:spPr>
          <a:xfrm>
            <a:off x="477520" y="599440"/>
            <a:ext cx="1023112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a-DK" sz="2800" dirty="0"/>
              <a:t>Her har vi fået vores data frames fra R ind i SQL og der sådan ud:</a:t>
            </a:r>
          </a:p>
        </p:txBody>
      </p:sp>
    </p:spTree>
    <p:extLst>
      <p:ext uri="{BB962C8B-B14F-4D97-AF65-F5344CB8AC3E}">
        <p14:creationId xmlns:p14="http://schemas.microsoft.com/office/powerpoint/2010/main" val="159992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03AF03-ED12-49A0-F3C3-058FFA4D8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41" y="1350877"/>
            <a:ext cx="7184379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85BD6BFE-F8DE-9495-ED44-63E9F72D3230}"/>
              </a:ext>
            </a:extLst>
          </p:cNvPr>
          <p:cNvSpPr txBox="1"/>
          <p:nvPr/>
        </p:nvSpPr>
        <p:spPr>
          <a:xfrm>
            <a:off x="416560" y="386080"/>
            <a:ext cx="7274560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a-DK" sz="3200" b="1" dirty="0"/>
              <a:t>2.3- simuleret kørsel- de 4 spørgsmål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6C9DA67-221C-8135-59FD-3D5F916B5B74}"/>
              </a:ext>
            </a:extLst>
          </p:cNvPr>
          <p:cNvSpPr txBox="1"/>
          <p:nvPr/>
        </p:nvSpPr>
        <p:spPr>
          <a:xfrm>
            <a:off x="7646111" y="2249766"/>
            <a:ext cx="2969895" cy="36933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Biler der er solgt, med dato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511D9DC-D6DA-3E08-9B54-6DBC03B7F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193" y="2777101"/>
            <a:ext cx="18764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2E53CEF4-6027-0BEF-CB06-CEBF9AD67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26" b="5653"/>
          <a:stretch>
            <a:fillRect/>
          </a:stretch>
        </p:blipFill>
        <p:spPr bwMode="auto">
          <a:xfrm>
            <a:off x="9821938" y="3548189"/>
            <a:ext cx="2097883" cy="163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522B33DE-BE17-DCF1-5F63-1164F57A45E3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8785618" y="4365970"/>
            <a:ext cx="1036320" cy="258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E6720DC9-1C41-06D7-5BCE-62A940EB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72" y="4624951"/>
            <a:ext cx="1911147" cy="14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CF75E61B-2483-CFBA-462B-F946D6ECA931}"/>
              </a:ext>
            </a:extLst>
          </p:cNvPr>
          <p:cNvSpPr txBox="1"/>
          <p:nvPr/>
        </p:nvSpPr>
        <p:spPr>
          <a:xfrm>
            <a:off x="506741" y="3964767"/>
            <a:ext cx="2969895" cy="36933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Nye biler der er kommet til </a:t>
            </a:r>
          </a:p>
        </p:txBody>
      </p: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3E69DAFF-0545-D165-3BCC-4660E8583C87}"/>
              </a:ext>
            </a:extLst>
          </p:cNvPr>
          <p:cNvCxnSpPr>
            <a:stCxn id="2" idx="2"/>
          </p:cNvCxnSpPr>
          <p:nvPr/>
        </p:nvCxnSpPr>
        <p:spPr>
          <a:xfrm flipH="1">
            <a:off x="2113280" y="1935652"/>
            <a:ext cx="1985651" cy="2006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16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8F0FF97-DDE0-E494-911C-F878552A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35" y="1390566"/>
            <a:ext cx="1263016" cy="515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E00FAE20-FE7E-32F0-7878-0275AC371D10}"/>
              </a:ext>
            </a:extLst>
          </p:cNvPr>
          <p:cNvSpPr txBox="1"/>
          <p:nvPr/>
        </p:nvSpPr>
        <p:spPr>
          <a:xfrm>
            <a:off x="7149463" y="751840"/>
            <a:ext cx="3213737" cy="36933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Biler der stadig er til salg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0D647DB-7DCC-1249-8314-83F9376E4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" b="19200"/>
          <a:stretch>
            <a:fillRect/>
          </a:stretch>
        </p:blipFill>
        <p:spPr bwMode="auto">
          <a:xfrm>
            <a:off x="628098" y="2112384"/>
            <a:ext cx="5091004" cy="169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39033F95-99CA-7C3C-14F6-76DA0C682F63}"/>
              </a:ext>
            </a:extLst>
          </p:cNvPr>
          <p:cNvSpPr txBox="1"/>
          <p:nvPr/>
        </p:nvSpPr>
        <p:spPr>
          <a:xfrm>
            <a:off x="1077870" y="1235238"/>
            <a:ext cx="4103730" cy="646331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3 biler hvor prisen er faldet fra </a:t>
            </a:r>
            <a:r>
              <a:rPr lang="da-DK" dirty="0" err="1"/>
              <a:t>scrape</a:t>
            </a:r>
            <a:r>
              <a:rPr lang="da-DK" dirty="0"/>
              <a:t> dag 1 til </a:t>
            </a:r>
            <a:r>
              <a:rPr lang="da-DK" dirty="0" err="1"/>
              <a:t>scrape</a:t>
            </a:r>
            <a:r>
              <a:rPr lang="da-DK" dirty="0"/>
              <a:t> dag 2</a:t>
            </a:r>
          </a:p>
        </p:txBody>
      </p:sp>
    </p:spTree>
    <p:extLst>
      <p:ext uri="{BB962C8B-B14F-4D97-AF65-F5344CB8AC3E}">
        <p14:creationId xmlns:p14="http://schemas.microsoft.com/office/powerpoint/2010/main" val="186074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1CEE900-04AA-A4F7-3530-0979ADF8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40" y="181133"/>
            <a:ext cx="6248400" cy="64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D1D34FB0-F174-08E7-E3A5-67F687067BB9}"/>
              </a:ext>
            </a:extLst>
          </p:cNvPr>
          <p:cNvSpPr txBox="1"/>
          <p:nvPr/>
        </p:nvSpPr>
        <p:spPr>
          <a:xfrm>
            <a:off x="254000" y="140493"/>
            <a:ext cx="3159760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z="3200" dirty="0"/>
              <a:t>ER- Diagram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AC0E349-BE1C-DE5A-27F6-CFF74F8064B1}"/>
              </a:ext>
            </a:extLst>
          </p:cNvPr>
          <p:cNvSpPr txBox="1"/>
          <p:nvPr/>
        </p:nvSpPr>
        <p:spPr>
          <a:xfrm>
            <a:off x="218440" y="1307890"/>
            <a:ext cx="4876800" cy="2554545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600" b="1" dirty="0"/>
              <a:t>Vi har altså her 3 tabeller: </a:t>
            </a:r>
            <a:br>
              <a:rPr lang="da-DK" sz="1600" b="1" dirty="0"/>
            </a:br>
            <a:endParaRPr lang="da-DK" sz="1600" b="1" dirty="0"/>
          </a:p>
          <a:p>
            <a:pPr marL="342900" indent="-342900">
              <a:buAutoNum type="arabicPeriod"/>
            </a:pPr>
            <a:r>
              <a:rPr lang="da-DK" sz="1600" dirty="0"/>
              <a:t>Car </a:t>
            </a:r>
            <a:r>
              <a:rPr lang="da-DK" sz="1600" dirty="0">
                <a:sym typeface="Wingdings" panose="05000000000000000000" pitchFamily="2" charset="2"/>
              </a:rPr>
              <a:t> grunddata om bilen: id, mærke, model, egenskab, lokation og sælger </a:t>
            </a:r>
            <a:br>
              <a:rPr lang="da-DK" sz="1600" dirty="0">
                <a:sym typeface="Wingdings" panose="05000000000000000000" pitchFamily="2" charset="2"/>
              </a:rPr>
            </a:br>
            <a:endParaRPr lang="da-DK" sz="1600" dirty="0"/>
          </a:p>
          <a:p>
            <a:pPr marL="342900" indent="-342900">
              <a:buAutoNum type="arabicPeriod"/>
            </a:pPr>
            <a:r>
              <a:rPr lang="da-DK" sz="1600" dirty="0"/>
              <a:t>Observation 1</a:t>
            </a:r>
            <a:r>
              <a:rPr lang="da-DK" sz="1600" dirty="0">
                <a:sym typeface="Wingdings" panose="05000000000000000000" pitchFamily="2" charset="2"/>
              </a:rPr>
              <a:t> Registrere observationer over tid: pris, detaljer, </a:t>
            </a:r>
            <a:r>
              <a:rPr lang="da-DK" sz="1600" dirty="0" err="1">
                <a:sym typeface="Wingdings" panose="05000000000000000000" pitchFamily="2" charset="2"/>
              </a:rPr>
              <a:t>scrape</a:t>
            </a:r>
            <a:r>
              <a:rPr lang="da-DK" sz="1600" dirty="0">
                <a:sym typeface="Wingdings" panose="05000000000000000000" pitchFamily="2" charset="2"/>
              </a:rPr>
              <a:t>-dato og evt. salgsdato </a:t>
            </a:r>
            <a:br>
              <a:rPr lang="da-DK" sz="1600" dirty="0">
                <a:sym typeface="Wingdings" panose="05000000000000000000" pitchFamily="2" charset="2"/>
              </a:rPr>
            </a:br>
            <a:endParaRPr lang="da-DK" sz="1600" dirty="0"/>
          </a:p>
          <a:p>
            <a:pPr marL="342900" indent="-342900">
              <a:buAutoNum type="arabicPeriod"/>
            </a:pPr>
            <a:r>
              <a:rPr lang="da-DK" sz="1600" dirty="0"/>
              <a:t>Seller </a:t>
            </a:r>
            <a:r>
              <a:rPr lang="da-DK" sz="1600" dirty="0">
                <a:sym typeface="Wingdings" panose="05000000000000000000" pitchFamily="2" charset="2"/>
              </a:rPr>
              <a:t> indeholder information om sælgeren: CVR, navn og adresse </a:t>
            </a:r>
            <a:endParaRPr lang="da-DK" sz="1600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6801B60D-6027-CEF1-8D0E-D55DB96B7FBD}"/>
              </a:ext>
            </a:extLst>
          </p:cNvPr>
          <p:cNvSpPr txBox="1"/>
          <p:nvPr/>
        </p:nvSpPr>
        <p:spPr>
          <a:xfrm>
            <a:off x="254000" y="4394260"/>
            <a:ext cx="4805680" cy="15696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1600" b="1" dirty="0"/>
              <a:t>Relationer</a:t>
            </a:r>
            <a:r>
              <a:rPr lang="da-DK" sz="1600" dirty="0"/>
              <a:t>: </a:t>
            </a:r>
          </a:p>
          <a:p>
            <a:r>
              <a:rPr lang="da-DK" sz="1600" dirty="0" err="1"/>
              <a:t>Car.bil_id</a:t>
            </a:r>
            <a:r>
              <a:rPr lang="da-DK" sz="1600" dirty="0"/>
              <a:t> kobles til observation1.bil_id </a:t>
            </a:r>
            <a:r>
              <a:rPr lang="da-DK" sz="1600" dirty="0">
                <a:sym typeface="Wingdings" panose="05000000000000000000" pitchFamily="2" charset="2"/>
              </a:rPr>
              <a:t> her kan vi følge prisudviklingen og salgsstatus </a:t>
            </a:r>
          </a:p>
          <a:p>
            <a:endParaRPr lang="da-DK" sz="1600" dirty="0">
              <a:sym typeface="Wingdings" panose="05000000000000000000" pitchFamily="2" charset="2"/>
            </a:endParaRPr>
          </a:p>
          <a:p>
            <a:r>
              <a:rPr lang="da-DK" sz="1600" dirty="0" err="1">
                <a:sym typeface="Wingdings" panose="05000000000000000000" pitchFamily="2" charset="2"/>
              </a:rPr>
              <a:t>Car.seller_cvr</a:t>
            </a:r>
            <a:r>
              <a:rPr lang="da-DK" sz="1600" dirty="0">
                <a:sym typeface="Wingdings" panose="05000000000000000000" pitchFamily="2" charset="2"/>
              </a:rPr>
              <a:t> kobles til </a:t>
            </a:r>
            <a:r>
              <a:rPr lang="da-DK" sz="1600" dirty="0" err="1">
                <a:sym typeface="Wingdings" panose="05000000000000000000" pitchFamily="2" charset="2"/>
              </a:rPr>
              <a:t>seller.seller.cvr</a:t>
            </a:r>
            <a:r>
              <a:rPr lang="da-DK" sz="1600" dirty="0">
                <a:sym typeface="Wingdings" panose="05000000000000000000" pitchFamily="2" charset="2"/>
              </a:rPr>
              <a:t> så kan det ses hvem der sælger bilen </a:t>
            </a:r>
          </a:p>
        </p:txBody>
      </p:sp>
    </p:spTree>
    <p:extLst>
      <p:ext uri="{BB962C8B-B14F-4D97-AF65-F5344CB8AC3E}">
        <p14:creationId xmlns:p14="http://schemas.microsoft.com/office/powerpoint/2010/main" val="277781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5CF0E005-39DE-DB65-1AFE-B4C6079059B6}"/>
              </a:ext>
            </a:extLst>
          </p:cNvPr>
          <p:cNvSpPr txBox="1"/>
          <p:nvPr/>
        </p:nvSpPr>
        <p:spPr>
          <a:xfrm>
            <a:off x="690880" y="326991"/>
            <a:ext cx="4175760" cy="584775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023485116">
                  <a:custGeom>
                    <a:avLst/>
                    <a:gdLst>
                      <a:gd name="connsiteX0" fmla="*/ 0 w 4175760"/>
                      <a:gd name="connsiteY0" fmla="*/ 0 h 584775"/>
                      <a:gd name="connsiteX1" fmla="*/ 4175760 w 4175760"/>
                      <a:gd name="connsiteY1" fmla="*/ 0 h 584775"/>
                      <a:gd name="connsiteX2" fmla="*/ 4175760 w 4175760"/>
                      <a:gd name="connsiteY2" fmla="*/ 584775 h 584775"/>
                      <a:gd name="connsiteX3" fmla="*/ 0 w 4175760"/>
                      <a:gd name="connsiteY3" fmla="*/ 584775 h 584775"/>
                      <a:gd name="connsiteX4" fmla="*/ 0 w 4175760"/>
                      <a:gd name="connsiteY4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75760" h="584775" extrusionOk="0">
                        <a:moveTo>
                          <a:pt x="0" y="0"/>
                        </a:moveTo>
                        <a:cubicBezTo>
                          <a:pt x="1901325" y="-12499"/>
                          <a:pt x="2377551" y="-17896"/>
                          <a:pt x="4175760" y="0"/>
                        </a:cubicBezTo>
                        <a:cubicBezTo>
                          <a:pt x="4159385" y="79305"/>
                          <a:pt x="4197240" y="449048"/>
                          <a:pt x="4175760" y="584775"/>
                        </a:cubicBezTo>
                        <a:cubicBezTo>
                          <a:pt x="3435457" y="529981"/>
                          <a:pt x="1083823" y="419061"/>
                          <a:pt x="0" y="584775"/>
                        </a:cubicBezTo>
                        <a:cubicBezTo>
                          <a:pt x="52439" y="477835"/>
                          <a:pt x="-51815" y="839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da-DK" sz="3200" b="1" dirty="0"/>
              <a:t>Hvad er en database?</a:t>
            </a:r>
          </a:p>
        </p:txBody>
      </p:sp>
      <p:pic>
        <p:nvPicPr>
          <p:cNvPr id="5122" name="Picture 2" descr="1 Database Design &amp; Modeling Tool Online | DB Designer">
            <a:extLst>
              <a:ext uri="{FF2B5EF4-FFF2-40B4-BE49-F238E27FC236}">
                <a16:creationId xmlns:a16="http://schemas.microsoft.com/office/drawing/2014/main" id="{6EAFA543-F212-C577-4129-C4700913B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3" y="176629"/>
            <a:ext cx="4500878" cy="277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8167AE62-219D-D118-75A3-1C1DC7789A74}"/>
              </a:ext>
            </a:extLst>
          </p:cNvPr>
          <p:cNvSpPr txBox="1"/>
          <p:nvPr/>
        </p:nvSpPr>
        <p:spPr>
          <a:xfrm>
            <a:off x="690880" y="1115025"/>
            <a:ext cx="5405120" cy="3139321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Et organiseret system til at gemme og hente data: </a:t>
            </a:r>
          </a:p>
          <a:p>
            <a:pPr marL="285750" indent="-285750">
              <a:buFontTx/>
              <a:buChar char="-"/>
            </a:pPr>
            <a:r>
              <a:rPr lang="da-DK" dirty="0" err="1"/>
              <a:t>Relationsdatabase</a:t>
            </a:r>
            <a:r>
              <a:rPr lang="da-DK" dirty="0"/>
              <a:t>, hvor data er gemt i tabeller med rækker og kolonner</a:t>
            </a:r>
            <a:br>
              <a:rPr lang="da-DK" dirty="0"/>
            </a:br>
            <a:r>
              <a:rPr lang="da-DK" dirty="0"/>
              <a:t> </a:t>
            </a:r>
          </a:p>
          <a:p>
            <a:pPr marL="285750" indent="-285750">
              <a:buFontTx/>
              <a:buChar char="-"/>
            </a:pPr>
            <a:r>
              <a:rPr lang="da-DK" dirty="0"/>
              <a:t>Hver tabel har en </a:t>
            </a:r>
            <a:r>
              <a:rPr lang="da-DK" b="1" dirty="0"/>
              <a:t>primær nøgle </a:t>
            </a:r>
            <a:r>
              <a:rPr lang="da-DK" dirty="0">
                <a:sym typeface="Wingdings" panose="05000000000000000000" pitchFamily="2" charset="2"/>
              </a:rPr>
              <a:t> som kan identificerer rækker unikt </a:t>
            </a:r>
          </a:p>
          <a:p>
            <a:endParaRPr lang="da-DK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a-DK" dirty="0">
                <a:sym typeface="Wingdings" panose="05000000000000000000" pitchFamily="2" charset="2"/>
              </a:rPr>
              <a:t>Relationer mellem tabeller gør det muligt at kombinere data på tværs som vi gjorde da vi skulle finde de biler der havde ændret pris </a:t>
            </a:r>
          </a:p>
          <a:p>
            <a:endParaRPr lang="da-DK" dirty="0">
              <a:sym typeface="Wingdings" panose="05000000000000000000" pitchFamily="2" charset="2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1B9E10-E696-AB4E-CF70-61716CC100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39" y="4660864"/>
            <a:ext cx="4628562" cy="12420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DB582071-E2EB-7C69-9675-A2C355DD6FA3}"/>
              </a:ext>
            </a:extLst>
          </p:cNvPr>
          <p:cNvSpPr/>
          <p:nvPr/>
        </p:nvSpPr>
        <p:spPr>
          <a:xfrm>
            <a:off x="2794000" y="4998720"/>
            <a:ext cx="267208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CA6F7C8E-42B2-CBE6-069B-A75BA6DC8261}"/>
              </a:ext>
            </a:extLst>
          </p:cNvPr>
          <p:cNvSpPr txBox="1"/>
          <p:nvPr/>
        </p:nvSpPr>
        <p:spPr>
          <a:xfrm>
            <a:off x="6238157" y="5951185"/>
            <a:ext cx="3037840" cy="64633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”Local host” henviser til min computer som server. </a:t>
            </a:r>
          </a:p>
        </p:txBody>
      </p:sp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C255BFD5-809A-8921-F429-F43996A3D4E7}"/>
              </a:ext>
            </a:extLst>
          </p:cNvPr>
          <p:cNvCxnSpPr>
            <a:cxnSpLocks/>
            <a:stCxn id="3" idx="3"/>
            <a:endCxn id="5122" idx="1"/>
          </p:cNvCxnSpPr>
          <p:nvPr/>
        </p:nvCxnSpPr>
        <p:spPr>
          <a:xfrm flipV="1">
            <a:off x="6096000" y="1563106"/>
            <a:ext cx="533403" cy="1121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1E7C395C-B854-CD13-24A9-A62A1A908F4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582201" y="5281912"/>
            <a:ext cx="655956" cy="992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4CA5C27B-855C-2D1E-788B-305E7FBA9F48}"/>
              </a:ext>
            </a:extLst>
          </p:cNvPr>
          <p:cNvSpPr txBox="1"/>
          <p:nvPr/>
        </p:nvSpPr>
        <p:spPr>
          <a:xfrm>
            <a:off x="6807877" y="3126092"/>
            <a:ext cx="4597483" cy="40011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2000" b="1" dirty="0"/>
              <a:t>Hvordan snakker tingene sammen? </a:t>
            </a: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7EA681F9-90BA-BA77-CBE6-5525FCFF9F15}"/>
              </a:ext>
            </a:extLst>
          </p:cNvPr>
          <p:cNvSpPr txBox="1"/>
          <p:nvPr/>
        </p:nvSpPr>
        <p:spPr>
          <a:xfrm>
            <a:off x="6609801" y="3702711"/>
            <a:ext cx="4993637" cy="2031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Vi skriver en forespørgsel i R eller SQL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Vores kode sender en forespørgsel til serveren, som har adgang til databasen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Serveren kører forespørgslen og henter relevant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Resultatet sendes tilbage i R-session eller SQL, hvor den nu kan analyseres </a:t>
            </a:r>
          </a:p>
        </p:txBody>
      </p:sp>
    </p:spTree>
    <p:extLst>
      <p:ext uri="{BB962C8B-B14F-4D97-AF65-F5344CB8AC3E}">
        <p14:creationId xmlns:p14="http://schemas.microsoft.com/office/powerpoint/2010/main" val="1976821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02548070-46D8-23BD-CFE8-CC80D54330A2}"/>
              </a:ext>
            </a:extLst>
          </p:cNvPr>
          <p:cNvSpPr txBox="1"/>
          <p:nvPr/>
        </p:nvSpPr>
        <p:spPr>
          <a:xfrm>
            <a:off x="314632" y="452284"/>
            <a:ext cx="2802194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a-DK" sz="3600" dirty="0"/>
              <a:t>Forstå koden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6A578DC3-2FEE-FA3D-F936-FCD3FEF74872}"/>
              </a:ext>
            </a:extLst>
          </p:cNvPr>
          <p:cNvSpPr txBox="1"/>
          <p:nvPr/>
        </p:nvSpPr>
        <p:spPr>
          <a:xfrm>
            <a:off x="314632" y="2184034"/>
            <a:ext cx="7024952" cy="64633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Vi starter med en header, der indeholder 5 forskellige header</a:t>
            </a:r>
          </a:p>
          <a:p>
            <a:r>
              <a:rPr lang="da-DK" dirty="0" err="1"/>
              <a:t>Headers</a:t>
            </a:r>
            <a:r>
              <a:rPr lang="da-DK" dirty="0"/>
              <a:t> findes i html</a:t>
            </a:r>
            <a:r>
              <a:rPr lang="da-DK" dirty="0">
                <a:sym typeface="Wingdings" panose="05000000000000000000" pitchFamily="2" charset="2"/>
              </a:rPr>
              <a:t> under </a:t>
            </a:r>
            <a:r>
              <a:rPr lang="da-DK" dirty="0" err="1">
                <a:sym typeface="Wingdings" panose="05000000000000000000" pitchFamily="2" charset="2"/>
              </a:rPr>
              <a:t>headers</a:t>
            </a:r>
            <a:r>
              <a:rPr lang="da-DK" dirty="0">
                <a:sym typeface="Wingdings" panose="05000000000000000000" pitchFamily="2" charset="2"/>
              </a:rPr>
              <a:t> </a:t>
            </a:r>
            <a:endParaRPr lang="da-DK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096515-67B5-6689-61E0-E7F68EE3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04" y="247720"/>
            <a:ext cx="6129454" cy="170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B16301E-6EC4-614A-BFF8-87E312E22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6" y="3681259"/>
            <a:ext cx="7174272" cy="273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8AA0C615-9797-8A1B-6663-83FF29990ABE}"/>
              </a:ext>
            </a:extLst>
          </p:cNvPr>
          <p:cNvCxnSpPr>
            <a:stCxn id="3" idx="0"/>
            <a:endCxn id="1028" idx="1"/>
          </p:cNvCxnSpPr>
          <p:nvPr/>
        </p:nvCxnSpPr>
        <p:spPr>
          <a:xfrm flipV="1">
            <a:off x="3827108" y="1098615"/>
            <a:ext cx="1805596" cy="1085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BA56B404-560A-5484-F4B6-E26CE9FBA44B}"/>
              </a:ext>
            </a:extLst>
          </p:cNvPr>
          <p:cNvSpPr txBox="1"/>
          <p:nvPr/>
        </p:nvSpPr>
        <p:spPr>
          <a:xfrm>
            <a:off x="8223504" y="4062984"/>
            <a:ext cx="3752014" cy="646331"/>
          </a:xfrm>
          <a:prstGeom prst="rect">
            <a:avLst/>
          </a:prstGeom>
          <a:noFill/>
          <a:ln w="57150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Vi bruger GET – funktionen for at få vores </a:t>
            </a:r>
            <a:r>
              <a:rPr lang="da-DK" dirty="0" err="1"/>
              <a:t>token</a:t>
            </a:r>
            <a:r>
              <a:rPr lang="da-DK" dirty="0"/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B189A72-FD80-C79A-3175-473D65AA4DD5}"/>
              </a:ext>
            </a:extLst>
          </p:cNvPr>
          <p:cNvSpPr txBox="1"/>
          <p:nvPr/>
        </p:nvSpPr>
        <p:spPr>
          <a:xfrm>
            <a:off x="8266176" y="5446621"/>
            <a:ext cx="3666670" cy="64633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Vi tjekker samtidig også om vi er godkendt i vores </a:t>
            </a:r>
            <a:r>
              <a:rPr lang="da-DK" dirty="0" err="1"/>
              <a:t>get</a:t>
            </a:r>
            <a:r>
              <a:rPr lang="da-DK" dirty="0"/>
              <a:t> anmodning </a:t>
            </a:r>
          </a:p>
        </p:txBody>
      </p: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8AAA12B0-0293-F218-3A5E-FD24E3123B71}"/>
              </a:ext>
            </a:extLst>
          </p:cNvPr>
          <p:cNvCxnSpPr>
            <a:endCxn id="7" idx="1"/>
          </p:cNvCxnSpPr>
          <p:nvPr/>
        </p:nvCxnSpPr>
        <p:spPr>
          <a:xfrm>
            <a:off x="4729906" y="4062984"/>
            <a:ext cx="3493598" cy="32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12547CD0-1965-AB93-A33D-8C20517199DF}"/>
              </a:ext>
            </a:extLst>
          </p:cNvPr>
          <p:cNvCxnSpPr/>
          <p:nvPr/>
        </p:nvCxnSpPr>
        <p:spPr>
          <a:xfrm>
            <a:off x="4102322" y="4709315"/>
            <a:ext cx="4371118" cy="737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4079C283-43EE-A39F-E44E-B47BC196494D}"/>
              </a:ext>
            </a:extLst>
          </p:cNvPr>
          <p:cNvCxnSpPr/>
          <p:nvPr/>
        </p:nvCxnSpPr>
        <p:spPr>
          <a:xfrm flipV="1">
            <a:off x="7689458" y="4709315"/>
            <a:ext cx="905902" cy="1383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288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D0B396B9-36D7-F0AC-DAE9-F003A9D23118}"/>
              </a:ext>
            </a:extLst>
          </p:cNvPr>
          <p:cNvSpPr txBox="1"/>
          <p:nvPr/>
        </p:nvSpPr>
        <p:spPr>
          <a:xfrm>
            <a:off x="314632" y="452284"/>
            <a:ext cx="3513656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a-DK" sz="3600" dirty="0"/>
              <a:t>Forstå koden 2.4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9D9335-DA72-7451-7419-6EBFCF1B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2" y="1513501"/>
            <a:ext cx="5087302" cy="295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869F46A-3A27-6513-4F0D-26935686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2" y="4996016"/>
            <a:ext cx="64389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3873A4AC-D784-B57A-6354-CCBBCF853FE3}"/>
              </a:ext>
            </a:extLst>
          </p:cNvPr>
          <p:cNvSpPr txBox="1"/>
          <p:nvPr/>
        </p:nvSpPr>
        <p:spPr>
          <a:xfrm>
            <a:off x="6096000" y="1007309"/>
            <a:ext cx="6049592" cy="230832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Her sender vi en post-anmodning afsted</a:t>
            </a:r>
            <a:r>
              <a:rPr lang="da-DK" dirty="0">
                <a:sym typeface="Wingdings" panose="05000000000000000000" pitchFamily="2" charset="2"/>
              </a:rPr>
              <a:t> da siden er opbygget sådan, at tabellen kun sendes som svar på en POST- anmodning </a:t>
            </a:r>
          </a:p>
          <a:p>
            <a:endParaRPr lang="da-DK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a-DK" dirty="0">
                <a:sym typeface="Wingdings" panose="05000000000000000000" pitchFamily="2" charset="2"/>
              </a:rPr>
              <a:t>Serveren kræver en CSFR-</a:t>
            </a:r>
            <a:r>
              <a:rPr lang="da-DK" dirty="0" err="1">
                <a:sym typeface="Wingdings" panose="05000000000000000000" pitchFamily="2" charset="2"/>
              </a:rPr>
              <a:t>token</a:t>
            </a:r>
            <a:r>
              <a:rPr lang="da-DK" dirty="0">
                <a:sym typeface="Wingdings" panose="05000000000000000000" pitchFamily="2" charset="2"/>
              </a:rPr>
              <a:t> og cookies for at acceptere anmodningen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a-DK" dirty="0">
                <a:sym typeface="Wingdings" panose="05000000000000000000" pitchFamily="2" charset="2"/>
              </a:rPr>
              <a:t>GET henter kun ”rammen”, mens POST henter selve datatabellen.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BE70B4A-AD7D-6C7B-970B-DF2D04C377FA}"/>
              </a:ext>
            </a:extLst>
          </p:cNvPr>
          <p:cNvSpPr txBox="1"/>
          <p:nvPr/>
        </p:nvSpPr>
        <p:spPr>
          <a:xfrm>
            <a:off x="7257327" y="5204360"/>
            <a:ext cx="4282632" cy="646331"/>
          </a:xfrm>
          <a:prstGeom prst="rect">
            <a:avLst/>
          </a:prstGeom>
          <a:noFill/>
          <a:ln w="57150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Inde på HTML finder vi denne tabel, som vi skal bruge </a:t>
            </a:r>
          </a:p>
        </p:txBody>
      </p:sp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56FC1EED-4B87-2A2B-391C-8BF68646038A}"/>
              </a:ext>
            </a:extLst>
          </p:cNvPr>
          <p:cNvCxnSpPr>
            <a:stCxn id="2050" idx="3"/>
            <a:endCxn id="3" idx="1"/>
          </p:cNvCxnSpPr>
          <p:nvPr/>
        </p:nvCxnSpPr>
        <p:spPr>
          <a:xfrm flipV="1">
            <a:off x="5401934" y="2161471"/>
            <a:ext cx="694066" cy="828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C9F7A022-1727-13D5-EEDD-1DE7EB299839}"/>
              </a:ext>
            </a:extLst>
          </p:cNvPr>
          <p:cNvCxnSpPr>
            <a:endCxn id="4" idx="1"/>
          </p:cNvCxnSpPr>
          <p:nvPr/>
        </p:nvCxnSpPr>
        <p:spPr>
          <a:xfrm>
            <a:off x="6753532" y="5527525"/>
            <a:ext cx="50379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111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567BA1C0-968E-1A81-5C74-BE588AA1DEB9}"/>
              </a:ext>
            </a:extLst>
          </p:cNvPr>
          <p:cNvSpPr txBox="1"/>
          <p:nvPr/>
        </p:nvSpPr>
        <p:spPr>
          <a:xfrm>
            <a:off x="579120" y="284480"/>
            <a:ext cx="5974080" cy="58477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3200" dirty="0"/>
              <a:t>Opgave 3: find nogle cirklende fly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51603D-AF1D-5DC0-7812-5B1AAB61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528" y="2317551"/>
            <a:ext cx="4120712" cy="412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4281E1CD-BB60-E050-BBA2-3CF99613A3EA}"/>
              </a:ext>
            </a:extLst>
          </p:cNvPr>
          <p:cNvSpPr txBox="1"/>
          <p:nvPr/>
        </p:nvSpPr>
        <p:spPr>
          <a:xfrm>
            <a:off x="7595076" y="115202"/>
            <a:ext cx="3230880" cy="150810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/>
              <a:t>Nordsøen:</a:t>
            </a:r>
          </a:p>
          <a:p>
            <a:r>
              <a:rPr lang="da-DK" dirty="0"/>
              <a:t>Latitude</a:t>
            </a:r>
            <a:r>
              <a:rPr lang="da-DK" b="1" dirty="0"/>
              <a:t> </a:t>
            </a:r>
            <a:r>
              <a:rPr lang="da-DK" dirty="0"/>
              <a:t>MIN: 52.055129°</a:t>
            </a:r>
          </a:p>
          <a:p>
            <a:r>
              <a:rPr lang="da-DK" dirty="0"/>
              <a:t>Latitude</a:t>
            </a:r>
            <a:r>
              <a:rPr lang="da-DK" b="1" dirty="0"/>
              <a:t> </a:t>
            </a:r>
            <a:r>
              <a:rPr lang="da-DK" dirty="0"/>
              <a:t>MAX: 56.196869°</a:t>
            </a:r>
          </a:p>
          <a:p>
            <a:r>
              <a:rPr lang="da-DK" dirty="0"/>
              <a:t>Longitude MIN: -6.065140</a:t>
            </a:r>
          </a:p>
          <a:p>
            <a:r>
              <a:rPr lang="da-DK" dirty="0"/>
              <a:t>Longitude MAX: 4.305954</a:t>
            </a:r>
          </a:p>
        </p:txBody>
      </p:sp>
      <p:pic>
        <p:nvPicPr>
          <p:cNvPr id="6148" name="Picture 4" descr="OpenSky Network - Wikipedia">
            <a:extLst>
              <a:ext uri="{FF2B5EF4-FFF2-40B4-BE49-F238E27FC236}">
                <a16:creationId xmlns:a16="http://schemas.microsoft.com/office/drawing/2014/main" id="{798F80AD-22F9-5DDD-D0F4-150A23BB5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96" y="1556077"/>
            <a:ext cx="4312444" cy="142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5BAF2B83-B4DC-F10B-1C7D-674A831DDD0C}"/>
              </a:ext>
            </a:extLst>
          </p:cNvPr>
          <p:cNvSpPr txBox="1"/>
          <p:nvPr/>
        </p:nvSpPr>
        <p:spPr>
          <a:xfrm>
            <a:off x="579120" y="1251593"/>
            <a:ext cx="3200400" cy="258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b="1" dirty="0"/>
              <a:t>Datasættet ”</a:t>
            </a:r>
            <a:r>
              <a:rPr lang="da-DK" b="1" i="1" dirty="0" err="1"/>
              <a:t>getCircl.R</a:t>
            </a:r>
            <a:r>
              <a:rPr lang="da-DK" b="1" i="1" dirty="0"/>
              <a:t>”:</a:t>
            </a:r>
            <a:br>
              <a:rPr lang="da-DK" b="1" i="1" dirty="0"/>
            </a:br>
            <a:endParaRPr lang="da-DK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Icao24 </a:t>
            </a:r>
            <a:r>
              <a:rPr lang="da-DK" dirty="0">
                <a:sym typeface="Wingdings" panose="05000000000000000000" pitchFamily="2" charset="2"/>
              </a:rPr>
              <a:t> flykoder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ym typeface="Wingdings" panose="05000000000000000000" pitchFamily="2" charset="2"/>
              </a:rPr>
              <a:t>Origin_country</a:t>
            </a:r>
            <a:r>
              <a:rPr lang="da-DK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ym typeface="Wingdings" panose="05000000000000000000" pitchFamily="2" charset="2"/>
              </a:rPr>
              <a:t>Latitude, longitude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ym typeface="Wingdings" panose="05000000000000000000" pitchFamily="2" charset="2"/>
              </a:rPr>
              <a:t>Kurs (</a:t>
            </a:r>
            <a:r>
              <a:rPr lang="da-DK" dirty="0" err="1">
                <a:sym typeface="Wingdings" panose="05000000000000000000" pitchFamily="2" charset="2"/>
              </a:rPr>
              <a:t>crs</a:t>
            </a:r>
            <a:r>
              <a:rPr lang="da-DK" dirty="0">
                <a:sym typeface="Wingdings" panose="05000000000000000000" pitchFamily="2" charset="2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ym typeface="Wingdings" panose="05000000000000000000" pitchFamily="2" charset="2"/>
              </a:rPr>
              <a:t>Groundspeed (</a:t>
            </a:r>
            <a:r>
              <a:rPr lang="da-DK" dirty="0" err="1">
                <a:sym typeface="Wingdings" panose="05000000000000000000" pitchFamily="2" charset="2"/>
              </a:rPr>
              <a:t>grd</a:t>
            </a:r>
            <a:r>
              <a:rPr lang="da-DK" dirty="0">
                <a:sym typeface="Wingdings" panose="05000000000000000000" pitchFamily="2" charset="2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ym typeface="Wingdings" panose="05000000000000000000" pitchFamily="2" charset="2"/>
              </a:rPr>
              <a:t>Højde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ym typeface="Wingdings" panose="05000000000000000000" pitchFamily="2" charset="2"/>
              </a:rPr>
              <a:t>Tidsstempler 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3582039-7F92-66A8-5D50-69CB09EF4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3"/>
          <a:stretch>
            <a:fillRect/>
          </a:stretch>
        </p:blipFill>
        <p:spPr bwMode="auto">
          <a:xfrm>
            <a:off x="218083" y="4653280"/>
            <a:ext cx="6517997" cy="16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B07D7A9B-B9DA-7B0A-12C0-F1E753F44D23}"/>
              </a:ext>
            </a:extLst>
          </p:cNvPr>
          <p:cNvCxnSpPr>
            <a:stCxn id="6150" idx="0"/>
            <a:endCxn id="6148" idx="1"/>
          </p:cNvCxnSpPr>
          <p:nvPr/>
        </p:nvCxnSpPr>
        <p:spPr>
          <a:xfrm flipV="1">
            <a:off x="3477082" y="2267357"/>
            <a:ext cx="1344314" cy="2385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25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26FB5343-BE91-1E07-D023-C071029A6F2B}"/>
              </a:ext>
            </a:extLst>
          </p:cNvPr>
          <p:cNvSpPr txBox="1"/>
          <p:nvPr/>
        </p:nvSpPr>
        <p:spPr>
          <a:xfrm>
            <a:off x="274320" y="304800"/>
            <a:ext cx="4998720" cy="5847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da-DK" sz="3200" dirty="0"/>
              <a:t>Arbejdsgang over opgave 3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ACB2110-8A44-D96C-7089-C1C2447607EF}"/>
              </a:ext>
            </a:extLst>
          </p:cNvPr>
          <p:cNvSpPr txBox="1"/>
          <p:nvPr/>
        </p:nvSpPr>
        <p:spPr>
          <a:xfrm>
            <a:off x="5620385" y="304800"/>
            <a:ext cx="5506720" cy="175432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b="1" dirty="0"/>
              <a:t>Første inspektion af friske fly:</a:t>
            </a:r>
          </a:p>
          <a:p>
            <a:endParaRPr lang="da-DK" dirty="0"/>
          </a:p>
          <a:p>
            <a:r>
              <a:rPr lang="da-DK" dirty="0"/>
              <a:t>Gruppering af flyene efter </a:t>
            </a:r>
            <a:r>
              <a:rPr lang="da-DK" dirty="0" err="1"/>
              <a:t>origin_country</a:t>
            </a:r>
            <a:r>
              <a:rPr lang="da-DK" dirty="0"/>
              <a:t> og barplot </a:t>
            </a:r>
          </a:p>
          <a:p>
            <a:endParaRPr lang="da-DK" dirty="0"/>
          </a:p>
          <a:p>
            <a:r>
              <a:rPr lang="da-DK" dirty="0"/>
              <a:t>Udvælgelse af ét flyt fra listen og henter hele tracket</a:t>
            </a:r>
          </a:p>
          <a:p>
            <a:r>
              <a:rPr lang="da-DK" dirty="0"/>
              <a:t>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90ECD8E-327B-0EA3-9E42-BF6B3054A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30" y="2306320"/>
            <a:ext cx="5379372" cy="340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kstfelt 14">
            <a:extLst>
              <a:ext uri="{FF2B5EF4-FFF2-40B4-BE49-F238E27FC236}">
                <a16:creationId xmlns:a16="http://schemas.microsoft.com/office/drawing/2014/main" id="{0D1696DD-9F3D-CC0D-BDBE-4EFD53A127AE}"/>
              </a:ext>
            </a:extLst>
          </p:cNvPr>
          <p:cNvSpPr txBox="1"/>
          <p:nvPr/>
        </p:nvSpPr>
        <p:spPr>
          <a:xfrm>
            <a:off x="274320" y="1181963"/>
            <a:ext cx="4998720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Et almindelig fly bevæger sig i </a:t>
            </a:r>
            <a:r>
              <a:rPr lang="da-DK" b="1" dirty="0"/>
              <a:t>relativ lineær retning</a:t>
            </a:r>
            <a:r>
              <a:rPr lang="da-DK" dirty="0"/>
              <a:t>, mens fly fra træningssættet  </a:t>
            </a:r>
            <a:r>
              <a:rPr lang="da-DK" b="1" dirty="0"/>
              <a:t>typisk viser tydelig cirkelmønstre 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5DB35307-9265-5258-E6CA-D1712F6EC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8" t="18400" r="43677" b="39795"/>
          <a:stretch>
            <a:fillRect/>
          </a:stretch>
        </p:blipFill>
        <p:spPr bwMode="auto">
          <a:xfrm>
            <a:off x="451598" y="2397681"/>
            <a:ext cx="3185160" cy="211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F8A832AA-7580-61EA-5032-DBA9A48CE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 t="11302" r="43815" b="29663"/>
          <a:stretch>
            <a:fillRect/>
          </a:stretch>
        </p:blipFill>
        <p:spPr bwMode="auto">
          <a:xfrm>
            <a:off x="3738939" y="4185920"/>
            <a:ext cx="2866966" cy="2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7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irplane PNG Clipart - Best WEB Clipart">
            <a:extLst>
              <a:ext uri="{FF2B5EF4-FFF2-40B4-BE49-F238E27FC236}">
                <a16:creationId xmlns:a16="http://schemas.microsoft.com/office/drawing/2014/main" id="{827363B8-AEF9-620C-D82B-5324A735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26" y="211015"/>
            <a:ext cx="5351974" cy="250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7AC09336-8759-3FA7-7194-2C26CBBC75AA}"/>
              </a:ext>
            </a:extLst>
          </p:cNvPr>
          <p:cNvSpPr txBox="1"/>
          <p:nvPr/>
        </p:nvSpPr>
        <p:spPr>
          <a:xfrm>
            <a:off x="341897" y="475155"/>
            <a:ext cx="5445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/>
              <a:t>Standardafvigelsen og R^2  af kursen</a:t>
            </a:r>
          </a:p>
          <a:p>
            <a:endParaRPr lang="da-DK" dirty="0"/>
          </a:p>
          <a:p>
            <a:r>
              <a:rPr lang="da-DK" dirty="0"/>
              <a:t>For de </a:t>
            </a:r>
            <a:r>
              <a:rPr lang="da-DK" b="1" dirty="0"/>
              <a:t>cirklende</a:t>
            </a:r>
            <a:r>
              <a:rPr lang="da-DK" dirty="0"/>
              <a:t> og </a:t>
            </a:r>
            <a:r>
              <a:rPr lang="da-DK" b="1" dirty="0"/>
              <a:t>friske fly- </a:t>
            </a:r>
            <a:r>
              <a:rPr lang="da-DK" dirty="0"/>
              <a:t>for at finde ud af hvor stabil kursen på ruten har været  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0CD31B0-3CC0-5207-D7BA-564A5B718E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95"/>
          <a:stretch>
            <a:fillRect/>
          </a:stretch>
        </p:blipFill>
        <p:spPr bwMode="auto">
          <a:xfrm>
            <a:off x="6128581" y="3282941"/>
            <a:ext cx="5628925" cy="156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A51B5EC0-3659-A562-94F4-7D7F80D2FD86}"/>
              </a:ext>
            </a:extLst>
          </p:cNvPr>
          <p:cNvSpPr/>
          <p:nvPr/>
        </p:nvSpPr>
        <p:spPr>
          <a:xfrm>
            <a:off x="7556385" y="2999967"/>
            <a:ext cx="2773316" cy="21318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CF99947F-6DDD-33FA-62FB-81C5F542458E}"/>
              </a:ext>
            </a:extLst>
          </p:cNvPr>
          <p:cNvSpPr txBox="1"/>
          <p:nvPr/>
        </p:nvSpPr>
        <p:spPr>
          <a:xfrm>
            <a:off x="341896" y="1889885"/>
            <a:ext cx="459515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b="1" dirty="0" err="1"/>
              <a:t>Crd_sd</a:t>
            </a:r>
            <a:r>
              <a:rPr lang="da-DK" b="1" dirty="0"/>
              <a:t>:</a:t>
            </a:r>
          </a:p>
          <a:p>
            <a:r>
              <a:rPr lang="da-DK" dirty="0">
                <a:sym typeface="Wingdings" panose="05000000000000000000" pitchFamily="2" charset="2"/>
              </a:rPr>
              <a:t>Jo højere standardafvigelse, jo flere sving og cirkler </a:t>
            </a:r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05717C6-26F9-E8E3-42DE-FF85FF8167EA}"/>
              </a:ext>
            </a:extLst>
          </p:cNvPr>
          <p:cNvSpPr txBox="1"/>
          <p:nvPr/>
        </p:nvSpPr>
        <p:spPr>
          <a:xfrm>
            <a:off x="341896" y="3123062"/>
            <a:ext cx="459515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b="1" dirty="0"/>
              <a:t>R^2 (</a:t>
            </a:r>
            <a:r>
              <a:rPr lang="da-DK" b="1" dirty="0" err="1"/>
              <a:t>lat~lng</a:t>
            </a:r>
            <a:r>
              <a:rPr lang="da-DK" b="1" dirty="0"/>
              <a:t>):</a:t>
            </a:r>
          </a:p>
          <a:p>
            <a:r>
              <a:rPr lang="da-DK" dirty="0"/>
              <a:t>Jo højere R^2 jo mere lineær flyvning </a:t>
            </a:r>
          </a:p>
          <a:p>
            <a:endParaRPr lang="da-DK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72A5F80-EF31-A319-EE77-B3927813F43D}"/>
              </a:ext>
            </a:extLst>
          </p:cNvPr>
          <p:cNvSpPr txBox="1"/>
          <p:nvPr/>
        </p:nvSpPr>
        <p:spPr>
          <a:xfrm>
            <a:off x="6249553" y="2813215"/>
            <a:ext cx="163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Friske fly: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DEEF4E2C-4469-6D49-E0DE-34A211B228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69"/>
          <a:stretch>
            <a:fillRect/>
          </a:stretch>
        </p:blipFill>
        <p:spPr bwMode="auto">
          <a:xfrm>
            <a:off x="341896" y="4848836"/>
            <a:ext cx="5499539" cy="154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79CEBFD-10AE-C67E-A687-02DB316E62C3}"/>
              </a:ext>
            </a:extLst>
          </p:cNvPr>
          <p:cNvSpPr/>
          <p:nvPr/>
        </p:nvSpPr>
        <p:spPr>
          <a:xfrm>
            <a:off x="1862299" y="4757194"/>
            <a:ext cx="2773316" cy="1930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303E91FE-0279-6F52-387D-DA54C6B87336}"/>
              </a:ext>
            </a:extLst>
          </p:cNvPr>
          <p:cNvSpPr txBox="1"/>
          <p:nvPr/>
        </p:nvSpPr>
        <p:spPr>
          <a:xfrm>
            <a:off x="341896" y="4356240"/>
            <a:ext cx="163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Trænings fly: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606DE2B5-4E8F-EF8A-6A01-22EA6071E7F6}"/>
              </a:ext>
            </a:extLst>
          </p:cNvPr>
          <p:cNvSpPr txBox="1"/>
          <p:nvPr/>
        </p:nvSpPr>
        <p:spPr>
          <a:xfrm>
            <a:off x="6672878" y="6024899"/>
            <a:ext cx="311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DATO: 20-11-2025   Kl:10:00</a:t>
            </a:r>
          </a:p>
        </p:txBody>
      </p:sp>
    </p:spTree>
    <p:extLst>
      <p:ext uri="{BB962C8B-B14F-4D97-AF65-F5344CB8AC3E}">
        <p14:creationId xmlns:p14="http://schemas.microsoft.com/office/powerpoint/2010/main" val="386001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A63EBC6F-2B47-DE3A-060F-71B2036CF284}"/>
              </a:ext>
            </a:extLst>
          </p:cNvPr>
          <p:cNvSpPr txBox="1"/>
          <p:nvPr/>
        </p:nvSpPr>
        <p:spPr>
          <a:xfrm>
            <a:off x="2374490" y="631231"/>
            <a:ext cx="7443020" cy="58477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3200" dirty="0"/>
              <a:t>Opgave 1: Toyota </a:t>
            </a:r>
            <a:r>
              <a:rPr lang="da-DK" sz="3200" dirty="0" err="1"/>
              <a:t>Aygo</a:t>
            </a:r>
            <a:r>
              <a:rPr lang="da-DK" sz="3200" dirty="0"/>
              <a:t> &lt;333 </a:t>
            </a:r>
          </a:p>
        </p:txBody>
      </p:sp>
      <p:pic>
        <p:nvPicPr>
          <p:cNvPr id="2050" name="Picture 2" descr="Smart og sikker Toyota Aygo X. Læs testen nu | FDM">
            <a:extLst>
              <a:ext uri="{FF2B5EF4-FFF2-40B4-BE49-F238E27FC236}">
                <a16:creationId xmlns:a16="http://schemas.microsoft.com/office/drawing/2014/main" id="{6D90C2A7-2FE6-435A-C932-5C07A4162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0" t="19124" r="14750" b="14849"/>
          <a:stretch>
            <a:fillRect/>
          </a:stretch>
        </p:blipFill>
        <p:spPr bwMode="auto">
          <a:xfrm>
            <a:off x="1612903" y="1660123"/>
            <a:ext cx="8966194" cy="440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10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A0B8CCB3-F421-1E89-7F90-7B00E36EF3F3}"/>
              </a:ext>
            </a:extLst>
          </p:cNvPr>
          <p:cNvSpPr txBox="1"/>
          <p:nvPr/>
        </p:nvSpPr>
        <p:spPr>
          <a:xfrm>
            <a:off x="737507" y="430997"/>
            <a:ext cx="4190036" cy="58477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3200" dirty="0"/>
              <a:t>Vores egen algoritme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1EAA9D19-BCFC-964C-B3F9-D0B01F380D14}"/>
                  </a:ext>
                </a:extLst>
              </p:cNvPr>
              <p:cNvSpPr txBox="1"/>
              <p:nvPr/>
            </p:nvSpPr>
            <p:spPr>
              <a:xfrm>
                <a:off x="5597341" y="340082"/>
                <a:ext cx="6004635" cy="257730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a-DK" sz="2000" u="sng" dirty="0"/>
                  <a:t>Loiter-index</a:t>
                </a:r>
                <a:r>
                  <a:rPr lang="da-DK" sz="2000" dirty="0"/>
                  <a:t> viser hvor meget et fly er ”på afveje”</a:t>
                </a:r>
                <a:br>
                  <a:rPr lang="da-DK" sz="2000" dirty="0"/>
                </a:br>
                <a:r>
                  <a:rPr lang="da-DK" sz="2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𝑙𝑜𝑖𝑡𝑒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𝑇𝑜𝑡𝑎𝑙𝑒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𝑠𝑡𝑟𝑎𝑖𝑔h𝑡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</m:oMath>
                  </m:oMathPara>
                </a14:m>
                <a:endParaRPr lang="da-DK" sz="2000" dirty="0"/>
              </a:p>
              <a:p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𝐿𝑜𝑖𝑡𝑒</m:t>
                    </m:r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𝑖𝑛𝑑𝑒𝑥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da-D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da-DK" sz="2000" dirty="0">
                    <a:sym typeface="Wingdings" panose="05000000000000000000" pitchFamily="2" charset="2"/>
                  </a:rPr>
                  <a:t> lineær flyvetur </a:t>
                </a:r>
              </a:p>
              <a:p>
                <a:endParaRPr lang="da-DK" sz="2000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da-DK" sz="2000" i="1">
                        <a:latin typeface="Cambria Math" panose="02040503050406030204" pitchFamily="18" charset="0"/>
                      </a:rPr>
                      <m:t>𝐿𝑜𝑖𝑡𝑒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𝑖𝑛𝑑𝑒𝑥</m:t>
                        </m:r>
                      </m:sub>
                    </m:sSub>
                    <m:r>
                      <a:rPr lang="da-DK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  <m:r>
                      <a:rPr lang="da-D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</m:t>
                    </m:r>
                  </m:oMath>
                </a14:m>
                <a:r>
                  <a:rPr lang="da-DK" sz="2000" dirty="0">
                    <a:sym typeface="Wingdings" panose="05000000000000000000" pitchFamily="2" charset="2"/>
                  </a:rPr>
                  <a:t> flyet cirkulere</a:t>
                </a:r>
                <a:endParaRPr lang="da-DK" sz="2000" dirty="0"/>
              </a:p>
            </p:txBody>
          </p:sp>
        </mc:Choice>
        <mc:Fallback xmlns="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1EAA9D19-BCFC-964C-B3F9-D0B01F380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341" y="340082"/>
                <a:ext cx="6004635" cy="2577309"/>
              </a:xfrm>
              <a:prstGeom prst="rect">
                <a:avLst/>
              </a:prstGeom>
              <a:blipFill>
                <a:blip r:embed="rId2"/>
                <a:stretch>
                  <a:fillRect l="-911" t="-1174" b="-3052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B779338-704C-7D45-0171-698EFC0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5" y="1406616"/>
            <a:ext cx="4487638" cy="31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6C3F6CE-F8E4-C976-6C61-8B6A250893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105" t="14064" r="18382" b="7947"/>
          <a:stretch>
            <a:fillRect/>
          </a:stretch>
        </p:blipFill>
        <p:spPr>
          <a:xfrm>
            <a:off x="4927543" y="3963700"/>
            <a:ext cx="3754341" cy="2342586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B60DC242-12B6-0C94-C1FD-A809AE9671C0}"/>
              </a:ext>
            </a:extLst>
          </p:cNvPr>
          <p:cNvSpPr txBox="1"/>
          <p:nvPr/>
        </p:nvSpPr>
        <p:spPr>
          <a:xfrm>
            <a:off x="8954157" y="6148586"/>
            <a:ext cx="311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DATO: 20-11-2025   Kl:12:45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ECE1FD-FD58-DF80-8BE2-C776582FC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9" t="47971" r="12436" b="983"/>
          <a:stretch>
            <a:fillRect/>
          </a:stretch>
        </p:blipFill>
        <p:spPr bwMode="auto">
          <a:xfrm>
            <a:off x="8762779" y="3301118"/>
            <a:ext cx="3175221" cy="217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9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19B348F7-9A16-4BA9-C112-D761C61C5351}"/>
              </a:ext>
            </a:extLst>
          </p:cNvPr>
          <p:cNvSpPr txBox="1"/>
          <p:nvPr/>
        </p:nvSpPr>
        <p:spPr>
          <a:xfrm>
            <a:off x="6096000" y="335638"/>
            <a:ext cx="4965539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a-DK" sz="3600" dirty="0"/>
              <a:t>Arbejdsgang opgave 1</a:t>
            </a:r>
            <a:endParaRPr lang="da-DK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0C0501-8DF2-B83E-9823-E16861705F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63"/>
          <a:stretch>
            <a:fillRect/>
          </a:stretch>
        </p:blipFill>
        <p:spPr bwMode="auto">
          <a:xfrm>
            <a:off x="285751" y="948122"/>
            <a:ext cx="5142776" cy="57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2BCE7D6E-9156-DFB8-EF41-6A3AA35BCF4D}"/>
              </a:ext>
            </a:extLst>
          </p:cNvPr>
          <p:cNvSpPr txBox="1"/>
          <p:nvPr/>
        </p:nvSpPr>
        <p:spPr>
          <a:xfrm>
            <a:off x="6481823" y="1592918"/>
            <a:ext cx="4039564" cy="92333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Vi anmoder om adgang til bilbasen.dk </a:t>
            </a:r>
          </a:p>
          <a:p>
            <a:endParaRPr lang="da-DK" dirty="0"/>
          </a:p>
          <a:p>
            <a:r>
              <a:rPr lang="da-DK" dirty="0"/>
              <a:t>Vi henter </a:t>
            </a:r>
            <a:r>
              <a:rPr lang="da-DK" dirty="0" err="1"/>
              <a:t>rådata</a:t>
            </a:r>
            <a:r>
              <a:rPr lang="da-DK" dirty="0"/>
              <a:t> ned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Håndskrift 6">
                <a:extLst>
                  <a:ext uri="{FF2B5EF4-FFF2-40B4-BE49-F238E27FC236}">
                    <a16:creationId xmlns:a16="http://schemas.microsoft.com/office/drawing/2014/main" id="{638B3766-08B8-DFE1-4D0A-F3D93A8C3AAA}"/>
                  </a:ext>
                </a:extLst>
              </p14:cNvPr>
              <p14:cNvContentPartPr/>
              <p14:nvPr/>
            </p14:nvContentPartPr>
            <p14:xfrm>
              <a:off x="5231493" y="1006551"/>
              <a:ext cx="818280" cy="2258640"/>
            </p14:xfrm>
          </p:contentPart>
        </mc:Choice>
        <mc:Fallback xmlns="">
          <p:pic>
            <p:nvPicPr>
              <p:cNvPr id="7" name="Håndskrift 6">
                <a:extLst>
                  <a:ext uri="{FF2B5EF4-FFF2-40B4-BE49-F238E27FC236}">
                    <a16:creationId xmlns:a16="http://schemas.microsoft.com/office/drawing/2014/main" id="{638B3766-08B8-DFE1-4D0A-F3D93A8C3A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3333" y="968751"/>
                <a:ext cx="893880" cy="23342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ktangel: afrundede hjørner 7">
            <a:extLst>
              <a:ext uri="{FF2B5EF4-FFF2-40B4-BE49-F238E27FC236}">
                <a16:creationId xmlns:a16="http://schemas.microsoft.com/office/drawing/2014/main" id="{D8B51A5B-F5E4-EF57-0E80-5F091418CEF4}"/>
              </a:ext>
            </a:extLst>
          </p:cNvPr>
          <p:cNvSpPr/>
          <p:nvPr/>
        </p:nvSpPr>
        <p:spPr>
          <a:xfrm>
            <a:off x="370391" y="3159889"/>
            <a:ext cx="4537276" cy="1018572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484F2667-655E-9FE1-9AE6-B3A33BE89189}"/>
              </a:ext>
            </a:extLst>
          </p:cNvPr>
          <p:cNvSpPr txBox="1"/>
          <p:nvPr/>
        </p:nvSpPr>
        <p:spPr>
          <a:xfrm>
            <a:off x="6049773" y="3429000"/>
            <a:ext cx="5629083" cy="92333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Her laver vi en ”</a:t>
            </a:r>
            <a:r>
              <a:rPr lang="da-DK" dirty="0" err="1"/>
              <a:t>itemlist</a:t>
            </a:r>
            <a:r>
              <a:rPr lang="da-DK" dirty="0"/>
              <a:t>” med html elementer fra det sted på url vi gerne vil hente ned, som her er </a:t>
            </a:r>
            <a:r>
              <a:rPr lang="da-DK" dirty="0" err="1"/>
              <a:t>Toyta</a:t>
            </a:r>
            <a:r>
              <a:rPr lang="da-DK" dirty="0"/>
              <a:t> </a:t>
            </a:r>
            <a:r>
              <a:rPr lang="da-DK" dirty="0" err="1"/>
              <a:t>Aygo</a:t>
            </a:r>
            <a:r>
              <a:rPr lang="da-DK" dirty="0"/>
              <a:t> med automatgear </a:t>
            </a:r>
          </a:p>
        </p:txBody>
      </p: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B4CB33F8-1845-E9FC-898E-60D0A6FDEED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907667" y="3669175"/>
            <a:ext cx="1142106" cy="22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ktangel: afrundede hjørner 11">
            <a:extLst>
              <a:ext uri="{FF2B5EF4-FFF2-40B4-BE49-F238E27FC236}">
                <a16:creationId xmlns:a16="http://schemas.microsoft.com/office/drawing/2014/main" id="{DD6FEAC2-8BCB-CEEE-F5F0-C93142271ECE}"/>
              </a:ext>
            </a:extLst>
          </p:cNvPr>
          <p:cNvSpPr/>
          <p:nvPr/>
        </p:nvSpPr>
        <p:spPr>
          <a:xfrm>
            <a:off x="285751" y="4352330"/>
            <a:ext cx="5235373" cy="24437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5D846F92-89E9-962D-803E-56AFA856953D}"/>
              </a:ext>
            </a:extLst>
          </p:cNvPr>
          <p:cNvSpPr txBox="1"/>
          <p:nvPr/>
        </p:nvSpPr>
        <p:spPr>
          <a:xfrm>
            <a:off x="6481823" y="5369727"/>
            <a:ext cx="539766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Her opretter vi relevante tags, for de informationer vi gerne vil hente ned </a:t>
            </a:r>
          </a:p>
        </p:txBody>
      </p: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46516959-B89B-B0C4-C41B-45E28FE02C92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521124" y="5574228"/>
            <a:ext cx="960699" cy="118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44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CBAD0B1-9D10-1F17-8509-A5DD3DB0D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49" b="12293"/>
          <a:stretch>
            <a:fillRect/>
          </a:stretch>
        </p:blipFill>
        <p:spPr bwMode="auto">
          <a:xfrm>
            <a:off x="359020" y="643132"/>
            <a:ext cx="4614530" cy="519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07F25527-6F09-2E64-DE94-6199A34BE503}"/>
              </a:ext>
            </a:extLst>
          </p:cNvPr>
          <p:cNvSpPr txBox="1"/>
          <p:nvPr/>
        </p:nvSpPr>
        <p:spPr>
          <a:xfrm>
            <a:off x="6458673" y="1215342"/>
            <a:ext cx="378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8C409A93-C844-E691-B922-A4DF865FCD78}"/>
              </a:ext>
            </a:extLst>
          </p:cNvPr>
          <p:cNvSpPr txBox="1"/>
          <p:nvPr/>
        </p:nvSpPr>
        <p:spPr>
          <a:xfrm>
            <a:off x="4894893" y="2519557"/>
            <a:ext cx="6482648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Her henter vi elementerne ned, laver dem om så de passer ind i R formatet, så vi manipulerer  dem til en pænere data struktur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Håndskrift 4">
                <a:extLst>
                  <a:ext uri="{FF2B5EF4-FFF2-40B4-BE49-F238E27FC236}">
                    <a16:creationId xmlns:a16="http://schemas.microsoft.com/office/drawing/2014/main" id="{3F64730D-C63C-5F68-992C-9A525EA9659D}"/>
                  </a:ext>
                </a:extLst>
              </p14:cNvPr>
              <p14:cNvContentPartPr/>
              <p14:nvPr/>
            </p14:nvContentPartPr>
            <p14:xfrm>
              <a:off x="2890413" y="805548"/>
              <a:ext cx="1721160" cy="4720680"/>
            </p14:xfrm>
          </p:contentPart>
        </mc:Choice>
        <mc:Fallback xmlns="">
          <p:pic>
            <p:nvPicPr>
              <p:cNvPr id="5" name="Håndskrift 4">
                <a:extLst>
                  <a:ext uri="{FF2B5EF4-FFF2-40B4-BE49-F238E27FC236}">
                    <a16:creationId xmlns:a16="http://schemas.microsoft.com/office/drawing/2014/main" id="{3F64730D-C63C-5F68-992C-9A525EA965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2613" y="767748"/>
                <a:ext cx="1797120" cy="47966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kstfelt 8">
            <a:extLst>
              <a:ext uri="{FF2B5EF4-FFF2-40B4-BE49-F238E27FC236}">
                <a16:creationId xmlns:a16="http://schemas.microsoft.com/office/drawing/2014/main" id="{19EDC2CF-9536-C96B-D7C1-59BC79089F4C}"/>
              </a:ext>
            </a:extLst>
          </p:cNvPr>
          <p:cNvSpPr txBox="1"/>
          <p:nvPr/>
        </p:nvSpPr>
        <p:spPr>
          <a:xfrm>
            <a:off x="5948516" y="5742697"/>
            <a:ext cx="5289754" cy="45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512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C76520A1-3C45-4EAA-3360-F6ABB2B00B18}"/>
              </a:ext>
            </a:extLst>
          </p:cNvPr>
          <p:cNvSpPr txBox="1"/>
          <p:nvPr/>
        </p:nvSpPr>
        <p:spPr>
          <a:xfrm>
            <a:off x="8787537" y="476010"/>
            <a:ext cx="2942347" cy="646331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3600" dirty="0"/>
              <a:t>Data rensning </a:t>
            </a:r>
            <a:endParaRPr lang="da-DE" sz="3600" dirty="0"/>
          </a:p>
        </p:txBody>
      </p:sp>
      <p:pic>
        <p:nvPicPr>
          <p:cNvPr id="11" name="Billede 10" descr="Et billede, der indeholder tekst, Font/skrifttype, linje/række, skærmbillede&#10;&#10;AI-genereret indhold kan være ukorrekt.">
            <a:extLst>
              <a:ext uri="{FF2B5EF4-FFF2-40B4-BE49-F238E27FC236}">
                <a16:creationId xmlns:a16="http://schemas.microsoft.com/office/drawing/2014/main" id="{6D43A1CC-F306-EE2E-201E-D9DF022C7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6" b="19315"/>
          <a:stretch>
            <a:fillRect/>
          </a:stretch>
        </p:blipFill>
        <p:spPr>
          <a:xfrm>
            <a:off x="115412" y="855405"/>
            <a:ext cx="8192371" cy="267873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E5BE1C6E-D98D-80B7-357C-DB39C632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919" y="2035607"/>
            <a:ext cx="6262081" cy="331314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826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E8723E9-F10C-E354-2090-43E6EFE40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67" r="17591" b="47251"/>
          <a:stretch>
            <a:fillRect/>
          </a:stretch>
        </p:blipFill>
        <p:spPr bwMode="auto">
          <a:xfrm>
            <a:off x="184731" y="2158929"/>
            <a:ext cx="8015372" cy="13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F7AA9D67-7201-76D2-CA40-924F0AB99518}"/>
              </a:ext>
            </a:extLst>
          </p:cNvPr>
          <p:cNvSpPr txBox="1"/>
          <p:nvPr/>
        </p:nvSpPr>
        <p:spPr>
          <a:xfrm>
            <a:off x="3226993" y="1070886"/>
            <a:ext cx="7224697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a-DK" sz="2800" dirty="0"/>
              <a:t>I denne kode har vi nu lavet en simuleret data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56D48B-6373-309E-22FA-9FA586EE3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E" altLang="da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E" altLang="da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D283D35B-3172-9D2B-22A1-5B758719C220}"/>
              </a:ext>
            </a:extLst>
          </p:cNvPr>
          <p:cNvSpPr txBox="1"/>
          <p:nvPr/>
        </p:nvSpPr>
        <p:spPr>
          <a:xfrm>
            <a:off x="513359" y="243806"/>
            <a:ext cx="2841523" cy="64633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3600" dirty="0"/>
              <a:t>Toyota final </a:t>
            </a:r>
            <a:endParaRPr lang="da-DE" sz="3600" dirty="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ABDD0717-FBB6-E51B-8CEF-CDD2811F06D6}"/>
              </a:ext>
            </a:extLst>
          </p:cNvPr>
          <p:cNvSpPr txBox="1"/>
          <p:nvPr/>
        </p:nvSpPr>
        <p:spPr>
          <a:xfrm>
            <a:off x="7723660" y="3542974"/>
            <a:ext cx="3556022" cy="923330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Der simuleres at der er 5 biler der er solgt , vi vælger ved hjælp af sample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BE24788E-4418-FC55-0360-FCF0619671EA}"/>
              </a:ext>
            </a:extLst>
          </p:cNvPr>
          <p:cNvSpPr txBox="1"/>
          <p:nvPr/>
        </p:nvSpPr>
        <p:spPr>
          <a:xfrm>
            <a:off x="1141414" y="4501309"/>
            <a:ext cx="4728444" cy="120032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Derefter trækker vi dem ud ved brug af vores defineres sample: ”</a:t>
            </a:r>
            <a:r>
              <a:rPr lang="da-DK" dirty="0" err="1"/>
              <a:t>sold_ids</a:t>
            </a:r>
            <a:r>
              <a:rPr lang="da-DK" dirty="0"/>
              <a:t>” </a:t>
            </a:r>
          </a:p>
          <a:p>
            <a:r>
              <a:rPr lang="da-DK" dirty="0"/>
              <a:t>!- vender værdierne om, så true bliver false</a:t>
            </a:r>
            <a:r>
              <a:rPr lang="da-DK" dirty="0">
                <a:sym typeface="Wingdings" panose="05000000000000000000" pitchFamily="2" charset="2"/>
              </a:rPr>
              <a:t> altså fjerner den nu de 5 biler vi har defineret </a:t>
            </a:r>
            <a:endParaRPr lang="da-DK" dirty="0"/>
          </a:p>
        </p:txBody>
      </p: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40B90D13-2444-9C27-065E-C756354B1EE8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200103" y="2458065"/>
            <a:ext cx="1301568" cy="1084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F566A00B-14BF-F18F-B4C7-D8EB8855D659}"/>
              </a:ext>
            </a:extLst>
          </p:cNvPr>
          <p:cNvCxnSpPr>
            <a:cxnSpLocks/>
            <a:stCxn id="10242" idx="2"/>
            <a:endCxn id="8" idx="0"/>
          </p:cNvCxnSpPr>
          <p:nvPr/>
        </p:nvCxnSpPr>
        <p:spPr>
          <a:xfrm flipH="1">
            <a:off x="3505636" y="3507969"/>
            <a:ext cx="686781" cy="993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59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64E0B-C819-57C9-FDD6-5298CF019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3398B40-1781-AEAA-D7D1-1FFB1817C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E" altLang="da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E" altLang="da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Billede 4" descr="Et billede, der indeholder tekst, skærmbillede, Font/skrifttype, dokument&#10;&#10;AI-genereret indhold kan være ukorrekt.">
            <a:extLst>
              <a:ext uri="{FF2B5EF4-FFF2-40B4-BE49-F238E27FC236}">
                <a16:creationId xmlns:a16="http://schemas.microsoft.com/office/drawing/2014/main" id="{7098DFE1-CDE2-D087-7121-E9353B27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 r="23848" b="57413"/>
          <a:stretch>
            <a:fillRect/>
          </a:stretch>
        </p:blipFill>
        <p:spPr>
          <a:xfrm>
            <a:off x="184731" y="2051791"/>
            <a:ext cx="7445429" cy="2913383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9D827A54-C75E-74E3-BDEF-469FE0E30A51}"/>
              </a:ext>
            </a:extLst>
          </p:cNvPr>
          <p:cNvSpPr txBox="1"/>
          <p:nvPr/>
        </p:nvSpPr>
        <p:spPr>
          <a:xfrm>
            <a:off x="595174" y="323166"/>
            <a:ext cx="4332425" cy="76944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da-DK" sz="4400" dirty="0"/>
              <a:t>De to nye biler</a:t>
            </a:r>
            <a:endParaRPr lang="da-DE" sz="4400" dirty="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B5371AEF-60EB-5E4E-3DF1-90AD24CDDB31}"/>
              </a:ext>
            </a:extLst>
          </p:cNvPr>
          <p:cNvSpPr txBox="1"/>
          <p:nvPr/>
        </p:nvSpPr>
        <p:spPr>
          <a:xfrm>
            <a:off x="6482079" y="969497"/>
            <a:ext cx="4765041" cy="10156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a-DK" sz="2000" dirty="0"/>
              <a:t>Vi bruger </a:t>
            </a:r>
            <a:r>
              <a:rPr lang="da-DK" sz="2000" dirty="0" err="1"/>
              <a:t>tibble</a:t>
            </a:r>
            <a:r>
              <a:rPr lang="da-DK" sz="2000" dirty="0">
                <a:sym typeface="Wingdings" panose="05000000000000000000" pitchFamily="2" charset="2"/>
              </a:rPr>
              <a:t> </a:t>
            </a:r>
            <a:r>
              <a:rPr lang="da-DK" sz="2000" dirty="0" err="1">
                <a:sym typeface="Wingdings" panose="05000000000000000000" pitchFamily="2" charset="2"/>
              </a:rPr>
              <a:t>tibble</a:t>
            </a:r>
            <a:r>
              <a:rPr lang="da-DK" sz="2000" dirty="0">
                <a:sym typeface="Wingdings" panose="05000000000000000000" pitchFamily="2" charset="2"/>
              </a:rPr>
              <a:t> formater et stærkere og mere morderne R format, der gør det nemmere at navigere i </a:t>
            </a:r>
            <a:endParaRPr lang="da-DK" sz="2000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778FBBBE-CEF6-3C46-7E0E-EBEA4A52221D}"/>
              </a:ext>
            </a:extLst>
          </p:cNvPr>
          <p:cNvSpPr txBox="1"/>
          <p:nvPr/>
        </p:nvSpPr>
        <p:spPr>
          <a:xfrm>
            <a:off x="4998720" y="4505221"/>
            <a:ext cx="5008880" cy="8309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a-DK" sz="2400" dirty="0"/>
              <a:t>Resten er fyldt med informationer omkring vores to nye biler. </a:t>
            </a:r>
          </a:p>
        </p:txBody>
      </p:sp>
    </p:spTree>
    <p:extLst>
      <p:ext uri="{BB962C8B-B14F-4D97-AF65-F5344CB8AC3E}">
        <p14:creationId xmlns:p14="http://schemas.microsoft.com/office/powerpoint/2010/main" val="75371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268E6F67-DC4C-02CF-DFCC-A855E7E3D127}"/>
              </a:ext>
            </a:extLst>
          </p:cNvPr>
          <p:cNvSpPr txBox="1"/>
          <p:nvPr/>
        </p:nvSpPr>
        <p:spPr>
          <a:xfrm>
            <a:off x="330159" y="345756"/>
            <a:ext cx="6924081" cy="107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a-DK" sz="3200" dirty="0"/>
              <a:t>Opgave 2: Arbejdsgang over SQL: Brainstorm over vores ER-diagram 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C021542-A3E6-421D-063C-B36529ADF434}"/>
              </a:ext>
            </a:extLst>
          </p:cNvPr>
          <p:cNvSpPr txBox="1"/>
          <p:nvPr/>
        </p:nvSpPr>
        <p:spPr>
          <a:xfrm>
            <a:off x="511278" y="1710813"/>
            <a:ext cx="3687096" cy="43396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>
                <a:solidFill>
                  <a:srgbClr val="FF0000"/>
                </a:solidFill>
              </a:rPr>
              <a:t>Car_tags: invariante entitet </a:t>
            </a:r>
          </a:p>
          <a:p>
            <a:endParaRPr lang="da-DK" dirty="0"/>
          </a:p>
          <a:p>
            <a:r>
              <a:rPr lang="da-DK" sz="2000" dirty="0" err="1"/>
              <a:t>BIL_id</a:t>
            </a:r>
            <a:r>
              <a:rPr lang="da-DK" sz="2000" dirty="0"/>
              <a:t> INT </a:t>
            </a:r>
            <a:r>
              <a:rPr lang="da-DK" sz="2000" dirty="0">
                <a:sym typeface="Wingdings" panose="05000000000000000000" pitchFamily="2" charset="2"/>
              </a:rPr>
              <a:t></a:t>
            </a:r>
            <a:endParaRPr lang="da-DK" sz="2000" dirty="0"/>
          </a:p>
          <a:p>
            <a:endParaRPr lang="da-DK" sz="2000" dirty="0"/>
          </a:p>
          <a:p>
            <a:r>
              <a:rPr lang="da-DK" sz="2000" dirty="0"/>
              <a:t>Link  (unique) </a:t>
            </a:r>
          </a:p>
          <a:p>
            <a:endParaRPr lang="da-DK" sz="2000" dirty="0"/>
          </a:p>
          <a:p>
            <a:r>
              <a:rPr lang="da-DK" sz="2000" dirty="0"/>
              <a:t>Make model </a:t>
            </a:r>
          </a:p>
          <a:p>
            <a:endParaRPr lang="da-DK" sz="2000" dirty="0"/>
          </a:p>
          <a:p>
            <a:r>
              <a:rPr lang="da-DK" sz="2000" dirty="0"/>
              <a:t>Properties </a:t>
            </a:r>
          </a:p>
          <a:p>
            <a:endParaRPr lang="da-DK" sz="2000" dirty="0"/>
          </a:p>
          <a:p>
            <a:r>
              <a:rPr lang="da-DK" sz="2000" dirty="0"/>
              <a:t>Location </a:t>
            </a:r>
          </a:p>
          <a:p>
            <a:endParaRPr lang="da-DK" sz="2000" dirty="0"/>
          </a:p>
          <a:p>
            <a:r>
              <a:rPr lang="da-DK" sz="2000" dirty="0"/>
              <a:t>Seller_id (foreign key </a:t>
            </a:r>
            <a:r>
              <a:rPr lang="da-DK" sz="2000" dirty="0">
                <a:sym typeface="Wingdings" panose="05000000000000000000" pitchFamily="2" charset="2"/>
              </a:rPr>
              <a:t> Seller) </a:t>
            </a:r>
            <a:endParaRPr lang="da-DK" sz="2000" dirty="0"/>
          </a:p>
          <a:p>
            <a:endParaRPr lang="da-DK" dirty="0"/>
          </a:p>
        </p:txBody>
      </p:sp>
      <p:pic>
        <p:nvPicPr>
          <p:cNvPr id="5" name="Grafik 4" descr="Nøgle med massiv udfyldning">
            <a:extLst>
              <a:ext uri="{FF2B5EF4-FFF2-40B4-BE49-F238E27FC236}">
                <a16:creationId xmlns:a16="http://schemas.microsoft.com/office/drawing/2014/main" id="{1225E738-E996-B8E1-91EC-018364918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919404" y="2247022"/>
            <a:ext cx="648838" cy="579501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4DBF6D3-FB83-0332-26C0-9096E336CA55}"/>
              </a:ext>
            </a:extLst>
          </p:cNvPr>
          <p:cNvSpPr txBox="1"/>
          <p:nvPr/>
        </p:nvSpPr>
        <p:spPr>
          <a:xfrm>
            <a:off x="8335132" y="207144"/>
            <a:ext cx="3087329" cy="28623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>
                <a:solidFill>
                  <a:srgbClr val="FF0000"/>
                </a:solidFill>
              </a:rPr>
              <a:t>Seller_tags:</a:t>
            </a:r>
          </a:p>
          <a:p>
            <a:pPr algn="ctr"/>
            <a:endParaRPr lang="da-DK" sz="2000" b="1" dirty="0">
              <a:solidFill>
                <a:srgbClr val="FF0000"/>
              </a:solidFill>
            </a:endParaRPr>
          </a:p>
          <a:p>
            <a:r>
              <a:rPr lang="da-DK" sz="2000" dirty="0"/>
              <a:t>Seller_id INT </a:t>
            </a:r>
            <a:r>
              <a:rPr lang="da-DK" sz="2000" dirty="0">
                <a:sym typeface="Wingdings" panose="05000000000000000000" pitchFamily="2" charset="2"/>
              </a:rPr>
              <a:t></a:t>
            </a:r>
          </a:p>
          <a:p>
            <a:endParaRPr lang="da-DK" sz="2000" dirty="0">
              <a:sym typeface="Wingdings" panose="05000000000000000000" pitchFamily="2" charset="2"/>
            </a:endParaRPr>
          </a:p>
          <a:p>
            <a:r>
              <a:rPr lang="da-DK" sz="2000" dirty="0" err="1">
                <a:sym typeface="Wingdings" panose="05000000000000000000" pitchFamily="2" charset="2"/>
              </a:rPr>
              <a:t>Name</a:t>
            </a:r>
            <a:r>
              <a:rPr lang="da-DK" sz="2000" dirty="0">
                <a:sym typeface="Wingdings" panose="05000000000000000000" pitchFamily="2" charset="2"/>
              </a:rPr>
              <a:t> </a:t>
            </a:r>
          </a:p>
          <a:p>
            <a:endParaRPr lang="da-DK" sz="2000" dirty="0">
              <a:sym typeface="Wingdings" panose="05000000000000000000" pitchFamily="2" charset="2"/>
            </a:endParaRPr>
          </a:p>
          <a:p>
            <a:r>
              <a:rPr lang="da-DK" sz="2000" dirty="0">
                <a:sym typeface="Wingdings" panose="05000000000000000000" pitchFamily="2" charset="2"/>
              </a:rPr>
              <a:t>Address</a:t>
            </a:r>
          </a:p>
          <a:p>
            <a:endParaRPr lang="da-DK" sz="2000" dirty="0">
              <a:sym typeface="Wingdings" panose="05000000000000000000" pitchFamily="2" charset="2"/>
            </a:endParaRPr>
          </a:p>
          <a:p>
            <a:r>
              <a:rPr lang="da-DK" sz="2000" dirty="0">
                <a:sym typeface="Wingdings" panose="05000000000000000000" pitchFamily="2" charset="2"/>
              </a:rPr>
              <a:t>CVR</a:t>
            </a:r>
          </a:p>
        </p:txBody>
      </p:sp>
      <p:pic>
        <p:nvPicPr>
          <p:cNvPr id="7" name="Grafik 6" descr="Nøgle med massiv udfyldning">
            <a:extLst>
              <a:ext uri="{FF2B5EF4-FFF2-40B4-BE49-F238E27FC236}">
                <a16:creationId xmlns:a16="http://schemas.microsoft.com/office/drawing/2014/main" id="{4D74D20B-6323-F653-E448-C26FBD2B1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044547" y="691235"/>
            <a:ext cx="648838" cy="579501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B5F47B55-BA9C-A7AD-3A61-E02A5FB4BEF7}"/>
              </a:ext>
            </a:extLst>
          </p:cNvPr>
          <p:cNvSpPr txBox="1"/>
          <p:nvPr/>
        </p:nvSpPr>
        <p:spPr>
          <a:xfrm>
            <a:off x="5080655" y="3203758"/>
            <a:ext cx="3254477" cy="344709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err="1">
                <a:solidFill>
                  <a:srgbClr val="FF0000"/>
                </a:solidFill>
              </a:rPr>
              <a:t>Observations_tags</a:t>
            </a:r>
            <a:r>
              <a:rPr lang="da-DK" sz="2000" b="1" dirty="0">
                <a:solidFill>
                  <a:srgbClr val="FF0000"/>
                </a:solidFill>
              </a:rPr>
              <a:t>:</a:t>
            </a:r>
          </a:p>
          <a:p>
            <a:pPr algn="ctr"/>
            <a:endParaRPr lang="da-DK" sz="2000" b="1" dirty="0">
              <a:solidFill>
                <a:srgbClr val="FF0000"/>
              </a:solidFill>
            </a:endParaRPr>
          </a:p>
          <a:p>
            <a:r>
              <a:rPr lang="da-DK" sz="2000" dirty="0"/>
              <a:t>Observation_id </a:t>
            </a:r>
            <a:r>
              <a:rPr lang="da-DK" sz="2000" dirty="0">
                <a:sym typeface="Wingdings" panose="05000000000000000000" pitchFamily="2" charset="2"/>
              </a:rPr>
              <a:t></a:t>
            </a:r>
            <a:endParaRPr lang="da-DK" sz="2000" dirty="0"/>
          </a:p>
          <a:p>
            <a:endParaRPr lang="da-DK" sz="2000" dirty="0"/>
          </a:p>
          <a:p>
            <a:r>
              <a:rPr lang="da-DK" sz="2000" dirty="0"/>
              <a:t>BIL_id (foreign key </a:t>
            </a:r>
            <a:r>
              <a:rPr lang="da-DK" sz="2000" dirty="0">
                <a:sym typeface="Wingdings" panose="05000000000000000000" pitchFamily="2" charset="2"/>
              </a:rPr>
              <a:t> car) </a:t>
            </a:r>
            <a:endParaRPr lang="da-DK" sz="2000" dirty="0"/>
          </a:p>
          <a:p>
            <a:endParaRPr lang="da-DK" sz="2000" dirty="0"/>
          </a:p>
          <a:p>
            <a:r>
              <a:rPr lang="da-DK" sz="2000" dirty="0"/>
              <a:t>Price </a:t>
            </a:r>
          </a:p>
          <a:p>
            <a:endParaRPr lang="da-DK" sz="2000" dirty="0"/>
          </a:p>
          <a:p>
            <a:r>
              <a:rPr lang="da-DK" sz="2000" dirty="0"/>
              <a:t>Details </a:t>
            </a:r>
          </a:p>
          <a:p>
            <a:endParaRPr lang="da-DK" sz="2000" dirty="0"/>
          </a:p>
          <a:p>
            <a:r>
              <a:rPr lang="da-DK" sz="2000" dirty="0"/>
              <a:t>Scrapedate </a:t>
            </a:r>
          </a:p>
        </p:txBody>
      </p:sp>
      <p:pic>
        <p:nvPicPr>
          <p:cNvPr id="9" name="Grafik 8" descr="Nøgle med massiv udfyldning">
            <a:extLst>
              <a:ext uri="{FF2B5EF4-FFF2-40B4-BE49-F238E27FC236}">
                <a16:creationId xmlns:a16="http://schemas.microsoft.com/office/drawing/2014/main" id="{69A987E8-EE0D-31C0-F9C3-81D5F834C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026839" y="3838797"/>
            <a:ext cx="648838" cy="5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6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36B7E3-B775-EEB5-1123-452395E7B9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4" y="435758"/>
            <a:ext cx="6539377" cy="584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20E1B2E8-C9CB-6463-444D-C0790517480B}"/>
              </a:ext>
            </a:extLst>
          </p:cNvPr>
          <p:cNvSpPr/>
          <p:nvPr/>
        </p:nvSpPr>
        <p:spPr>
          <a:xfrm>
            <a:off x="589935" y="727586"/>
            <a:ext cx="4925961" cy="737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9540B75-3A91-25EC-78BE-DB2045F96EFE}"/>
              </a:ext>
            </a:extLst>
          </p:cNvPr>
          <p:cNvSpPr/>
          <p:nvPr/>
        </p:nvSpPr>
        <p:spPr>
          <a:xfrm>
            <a:off x="476864" y="1435508"/>
            <a:ext cx="6464956" cy="737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75FD646-BB1D-8A72-5A55-74119ED13CC2}"/>
              </a:ext>
            </a:extLst>
          </p:cNvPr>
          <p:cNvSpPr/>
          <p:nvPr/>
        </p:nvSpPr>
        <p:spPr>
          <a:xfrm>
            <a:off x="476864" y="1991768"/>
            <a:ext cx="6464956" cy="737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EBC478F-F466-B522-8FC8-CAB785191B88}"/>
              </a:ext>
            </a:extLst>
          </p:cNvPr>
          <p:cNvSpPr/>
          <p:nvPr/>
        </p:nvSpPr>
        <p:spPr>
          <a:xfrm>
            <a:off x="589934" y="2804160"/>
            <a:ext cx="6365345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0F76AC22-0AEC-1A6C-1B30-54B290C989D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5515896" y="1096296"/>
            <a:ext cx="3058383" cy="31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Lige pilforbindelse 8">
            <a:extLst>
              <a:ext uri="{FF2B5EF4-FFF2-40B4-BE49-F238E27FC236}">
                <a16:creationId xmlns:a16="http://schemas.microsoft.com/office/drawing/2014/main" id="{2B1B258E-6CA4-BE06-4AF9-7A28F7B19AB2}"/>
              </a:ext>
            </a:extLst>
          </p:cNvPr>
          <p:cNvCxnSpPr>
            <a:cxnSpLocks/>
          </p:cNvCxnSpPr>
          <p:nvPr/>
        </p:nvCxnSpPr>
        <p:spPr>
          <a:xfrm flipV="1">
            <a:off x="6941820" y="1650773"/>
            <a:ext cx="1554234" cy="1534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326F3825-94BC-D47D-6721-71A2E00D49A8}"/>
              </a:ext>
            </a:extLst>
          </p:cNvPr>
          <p:cNvCxnSpPr>
            <a:cxnSpLocks/>
          </p:cNvCxnSpPr>
          <p:nvPr/>
        </p:nvCxnSpPr>
        <p:spPr>
          <a:xfrm flipV="1">
            <a:off x="6941820" y="1991768"/>
            <a:ext cx="1632459" cy="396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ktangel: afrundede hjørner 13">
            <a:extLst>
              <a:ext uri="{FF2B5EF4-FFF2-40B4-BE49-F238E27FC236}">
                <a16:creationId xmlns:a16="http://schemas.microsoft.com/office/drawing/2014/main" id="{DE6BA35C-8D7D-650D-EC78-0537FA7198F4}"/>
              </a:ext>
            </a:extLst>
          </p:cNvPr>
          <p:cNvSpPr/>
          <p:nvPr/>
        </p:nvSpPr>
        <p:spPr>
          <a:xfrm>
            <a:off x="8648700" y="1115650"/>
            <a:ext cx="3219081" cy="12725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5E1A5A69-D794-6171-5913-832CD3360DE7}"/>
              </a:ext>
            </a:extLst>
          </p:cNvPr>
          <p:cNvSpPr txBox="1"/>
          <p:nvPr/>
        </p:nvSpPr>
        <p:spPr>
          <a:xfrm>
            <a:off x="8747760" y="1173480"/>
            <a:ext cx="296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Her opretter vi data frames, med de data, vi har brainstorme til vores ER-diagram </a:t>
            </a:r>
          </a:p>
        </p:txBody>
      </p:sp>
      <p:sp>
        <p:nvSpPr>
          <p:cNvPr id="19" name="Rektangel: afrundede hjørner 18">
            <a:extLst>
              <a:ext uri="{FF2B5EF4-FFF2-40B4-BE49-F238E27FC236}">
                <a16:creationId xmlns:a16="http://schemas.microsoft.com/office/drawing/2014/main" id="{7EDD9C77-F41B-3FD3-3789-FBCB6966F732}"/>
              </a:ext>
            </a:extLst>
          </p:cNvPr>
          <p:cNvSpPr/>
          <p:nvPr/>
        </p:nvSpPr>
        <p:spPr>
          <a:xfrm>
            <a:off x="8648699" y="3122033"/>
            <a:ext cx="3219081" cy="10809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A3B832CF-FECA-CB20-83A5-96DF51F02B81}"/>
              </a:ext>
            </a:extLst>
          </p:cNvPr>
          <p:cNvSpPr txBox="1"/>
          <p:nvPr/>
        </p:nvSpPr>
        <p:spPr>
          <a:xfrm>
            <a:off x="8747759" y="3200848"/>
            <a:ext cx="2967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Her sender vi vores dataframes vi har oprettet til SQL </a:t>
            </a:r>
          </a:p>
        </p:txBody>
      </p: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37E232AA-1A96-1116-618D-55A6C66F321F}"/>
              </a:ext>
            </a:extLst>
          </p:cNvPr>
          <p:cNvCxnSpPr>
            <a:cxnSpLocks/>
          </p:cNvCxnSpPr>
          <p:nvPr/>
        </p:nvCxnSpPr>
        <p:spPr>
          <a:xfrm>
            <a:off x="6966709" y="3571654"/>
            <a:ext cx="1529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ktangel: afrundede hjørner 23">
            <a:extLst>
              <a:ext uri="{FF2B5EF4-FFF2-40B4-BE49-F238E27FC236}">
                <a16:creationId xmlns:a16="http://schemas.microsoft.com/office/drawing/2014/main" id="{7BBB81B5-8F5F-4623-B847-F2724E8DC3F3}"/>
              </a:ext>
            </a:extLst>
          </p:cNvPr>
          <p:cNvSpPr/>
          <p:nvPr/>
        </p:nvSpPr>
        <p:spPr>
          <a:xfrm>
            <a:off x="8648698" y="5128416"/>
            <a:ext cx="3219081" cy="8882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Rektangel: afrundede hjørner 24">
            <a:extLst>
              <a:ext uri="{FF2B5EF4-FFF2-40B4-BE49-F238E27FC236}">
                <a16:creationId xmlns:a16="http://schemas.microsoft.com/office/drawing/2014/main" id="{4A772616-0FDB-3E11-C23E-C06E21A54F2F}"/>
              </a:ext>
            </a:extLst>
          </p:cNvPr>
          <p:cNvSpPr/>
          <p:nvPr/>
        </p:nvSpPr>
        <p:spPr>
          <a:xfrm>
            <a:off x="845819" y="4744127"/>
            <a:ext cx="5120641" cy="1386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Lige pilforbindelse 25">
            <a:extLst>
              <a:ext uri="{FF2B5EF4-FFF2-40B4-BE49-F238E27FC236}">
                <a16:creationId xmlns:a16="http://schemas.microsoft.com/office/drawing/2014/main" id="{773C0580-61CE-13B3-D912-FE4D0F6064C9}"/>
              </a:ext>
            </a:extLst>
          </p:cNvPr>
          <p:cNvCxnSpPr>
            <a:cxnSpLocks/>
          </p:cNvCxnSpPr>
          <p:nvPr/>
        </p:nvCxnSpPr>
        <p:spPr>
          <a:xfrm>
            <a:off x="5966460" y="5499514"/>
            <a:ext cx="2607819" cy="63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kstfelt 28">
            <a:extLst>
              <a:ext uri="{FF2B5EF4-FFF2-40B4-BE49-F238E27FC236}">
                <a16:creationId xmlns:a16="http://schemas.microsoft.com/office/drawing/2014/main" id="{94E8E000-DB3D-A85C-65B2-2B2836799943}"/>
              </a:ext>
            </a:extLst>
          </p:cNvPr>
          <p:cNvSpPr txBox="1"/>
          <p:nvPr/>
        </p:nvSpPr>
        <p:spPr>
          <a:xfrm>
            <a:off x="8688517" y="5373018"/>
            <a:ext cx="313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Her er vores </a:t>
            </a:r>
            <a:r>
              <a:rPr lang="da-DK" b="1" dirty="0" err="1"/>
              <a:t>scrape</a:t>
            </a:r>
            <a:r>
              <a:rPr lang="da-DK" b="1" dirty="0"/>
              <a:t> fra dag 2 </a:t>
            </a:r>
          </a:p>
        </p:txBody>
      </p:sp>
    </p:spTree>
    <p:extLst>
      <p:ext uri="{BB962C8B-B14F-4D97-AF65-F5344CB8AC3E}">
        <p14:creationId xmlns:p14="http://schemas.microsoft.com/office/powerpoint/2010/main" val="117860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83D9483CC89A44BA4FE9CE7765FC701" ma:contentTypeVersion="4" ma:contentTypeDescription="Opret et nyt dokument." ma:contentTypeScope="" ma:versionID="7dfbbdbcc40b9fea33db15c9b48627db">
  <xsd:schema xmlns:xsd="http://www.w3.org/2001/XMLSchema" xmlns:xs="http://www.w3.org/2001/XMLSchema" xmlns:p="http://schemas.microsoft.com/office/2006/metadata/properties" xmlns:ns3="0d6a909b-60c6-4012-bd4e-8b5e7ff8bd1c" targetNamespace="http://schemas.microsoft.com/office/2006/metadata/properties" ma:root="true" ma:fieldsID="37cf5647ce873fb1eed6d8a4e7ff3870" ns3:_="">
    <xsd:import namespace="0d6a909b-60c6-4012-bd4e-8b5e7ff8bd1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a909b-60c6-4012-bd4e-8b5e7ff8bd1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BB364E-A8EB-4CCE-AC0B-CE42B0D95C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F9E3A-2764-4E7F-8BF9-87F8E7354C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a909b-60c6-4012-bd4e-8b5e7ff8bd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AE2BBC-881B-44DC-9A7E-545FB7B7A0A1}">
  <ds:schemaRefs>
    <ds:schemaRef ds:uri="http://schemas.microsoft.com/office/2006/documentManagement/types"/>
    <ds:schemaRef ds:uri="0d6a909b-60c6-4012-bd4e-8b5e7ff8bd1c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899</Words>
  <Application>Microsoft Office PowerPoint</Application>
  <PresentationFormat>Widescreen</PresentationFormat>
  <Paragraphs>135</Paragraphs>
  <Slides>20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Cambria Math</vt:lpstr>
      <vt:lpstr>Wingdings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Marie Bjørk Stenersen Hansen</dc:creator>
  <cp:lastModifiedBy>Marie Bjørk Stenersen Hansen</cp:lastModifiedBy>
  <cp:revision>7</cp:revision>
  <dcterms:created xsi:type="dcterms:W3CDTF">2025-11-18T07:33:05Z</dcterms:created>
  <dcterms:modified xsi:type="dcterms:W3CDTF">2025-11-20T13:58:42Z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2025-11-18T07:37:50Z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9aafd452-b819-40a3-a400-f94ff33b0125</vt:lpwstr>
  </property>
  <property fmtid="{D5CDD505-2E9C-101B-9397-08002B2CF9AE}" pid="7" name="MSIP_Label_defa4170-0d19-0005-0004-bc88714345d2_ActionId">
    <vt:lpwstr>9e68d8e0-11b1-4338-bbcb-cc511529c2fb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  <property fmtid="{D5CDD505-2E9C-101B-9397-08002B2CF9AE}" pid="10" name="ContentTypeId">
    <vt:lpwstr>0x010100583D9483CC89A44BA4FE9CE7765FC701</vt:lpwstr>
  </property>
</Properties>
</file>